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325" r:id="rId2"/>
    <p:sldId id="326" r:id="rId3"/>
    <p:sldId id="345" r:id="rId4"/>
    <p:sldId id="343" r:id="rId5"/>
    <p:sldId id="270" r:id="rId6"/>
    <p:sldId id="258" r:id="rId7"/>
    <p:sldId id="280" r:id="rId8"/>
    <p:sldId id="261" r:id="rId9"/>
    <p:sldId id="334" r:id="rId10"/>
    <p:sldId id="344" r:id="rId11"/>
    <p:sldId id="262" r:id="rId12"/>
    <p:sldId id="271" r:id="rId13"/>
    <p:sldId id="273" r:id="rId14"/>
    <p:sldId id="274" r:id="rId15"/>
    <p:sldId id="275" r:id="rId16"/>
    <p:sldId id="276" r:id="rId17"/>
    <p:sldId id="277" r:id="rId18"/>
    <p:sldId id="278" r:id="rId19"/>
    <p:sldId id="332" r:id="rId20"/>
    <p:sldId id="290" r:id="rId21"/>
    <p:sldId id="291" r:id="rId22"/>
    <p:sldId id="333" r:id="rId23"/>
    <p:sldId id="305" r:id="rId24"/>
    <p:sldId id="281" r:id="rId25"/>
    <p:sldId id="341" r:id="rId26"/>
    <p:sldId id="342" r:id="rId27"/>
    <p:sldId id="309" r:id="rId28"/>
    <p:sldId id="289" r:id="rId29"/>
    <p:sldId id="265" r:id="rId30"/>
    <p:sldId id="263" r:id="rId31"/>
    <p:sldId id="327" r:id="rId32"/>
    <p:sldId id="267" r:id="rId33"/>
    <p:sldId id="266" r:id="rId34"/>
    <p:sldId id="295" r:id="rId35"/>
    <p:sldId id="335" r:id="rId36"/>
    <p:sldId id="285" r:id="rId37"/>
    <p:sldId id="286" r:id="rId38"/>
    <p:sldId id="296" r:id="rId39"/>
    <p:sldId id="339" r:id="rId40"/>
    <p:sldId id="328" r:id="rId41"/>
    <p:sldId id="329" r:id="rId42"/>
    <p:sldId id="292" r:id="rId43"/>
    <p:sldId id="300" r:id="rId44"/>
    <p:sldId id="297" r:id="rId45"/>
    <p:sldId id="301" r:id="rId46"/>
    <p:sldId id="302" r:id="rId47"/>
    <p:sldId id="306" r:id="rId48"/>
    <p:sldId id="331" r:id="rId49"/>
    <p:sldId id="346" r:id="rId50"/>
    <p:sldId id="308" r:id="rId51"/>
    <p:sldId id="337" r:id="rId52"/>
    <p:sldId id="311" r:id="rId53"/>
    <p:sldId id="312" r:id="rId54"/>
    <p:sldId id="313" r:id="rId55"/>
    <p:sldId id="314" r:id="rId56"/>
    <p:sldId id="315" r:id="rId57"/>
    <p:sldId id="316" r:id="rId58"/>
    <p:sldId id="319" r:id="rId59"/>
    <p:sldId id="320" r:id="rId60"/>
    <p:sldId id="321" r:id="rId61"/>
    <p:sldId id="322" r:id="rId62"/>
    <p:sldId id="323" r:id="rId63"/>
    <p:sldId id="324" r:id="rId64"/>
    <p:sldId id="347" r:id="rId65"/>
    <p:sldId id="340" r:id="rId66"/>
    <p:sldId id="336" r:id="rId67"/>
    <p:sldId id="260"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65" autoAdjust="0"/>
    <p:restoredTop sz="94660"/>
  </p:normalViewPr>
  <p:slideViewPr>
    <p:cSldViewPr snapToGrid="0" snapToObjects="1">
      <p:cViewPr varScale="1">
        <p:scale>
          <a:sx n="92" d="100"/>
          <a:sy n="92" d="100"/>
        </p:scale>
        <p:origin x="-1440"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19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966811-64A0-5447-911F-97D8F21D37F4}" type="datetimeFigureOut">
              <a:rPr lang="en-US" smtClean="0"/>
              <a:t>11/06/2014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6026FF-F818-A546-B281-0E6F9FB3A56E}" type="slidenum">
              <a:rPr lang="en-US" smtClean="0"/>
              <a:t>‹#›</a:t>
            </a:fld>
            <a:endParaRPr lang="en-US"/>
          </a:p>
        </p:txBody>
      </p:sp>
    </p:spTree>
    <p:extLst>
      <p:ext uri="{BB962C8B-B14F-4D97-AF65-F5344CB8AC3E}">
        <p14:creationId xmlns:p14="http://schemas.microsoft.com/office/powerpoint/2010/main" val="28250403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a:t>Hi, I’m here to talk about AMI; a data extraction framework and tool. First, I just want highlight some of key contributors to the projects; Andy for his work on the ChemistryVisitor and Peter for the overall architecture.</a:t>
            </a:r>
          </a:p>
          <a:p>
            <a:endParaRPr lang="en-GB"/>
          </a:p>
          <a:p>
            <a:pPr>
              <a:buNone/>
            </a:pPr>
            <a:r>
              <a:rPr lang="en-GB">
                <a:solidFill>
                  <a:schemeClr val="dk1"/>
                </a:solidFill>
              </a:rPr>
              <a:t>In this talk, I’m going to impress the importance of data in a specific format and its utility to automated machine processing. Then I’m going to demonstrate AMI’s architecture and the transformation of data as it flows through the process. I’m going to dwell a little on a core format used, Scalable Vector Graphics (SVG) before introducing the concept of visitors, which are pluggable context specific data extractors. Next, I’m going to introduce Andy’s ChemVisitor, for extracting semantic chemistry data, along with a few other visitors that can process non-chemistry specific data. Finally, I will demonstrate some uses of the ChemVisitor, within the realm of validation and metabolism.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600"/>
              </a:spcBef>
              <a:buClr>
                <a:schemeClr val="dk1"/>
              </a:buClr>
              <a:buSzPct val="91666"/>
              <a:buFont typeface="Arial"/>
              <a:buNone/>
            </a:pPr>
            <a:r>
              <a:rPr lang="en-GB" sz="1200">
                <a:solidFill>
                  <a:schemeClr val="dk1"/>
                </a:solidFill>
              </a:rPr>
              <a:t>Ross’ talk for example pictures</a:t>
            </a:r>
          </a:p>
          <a:p>
            <a:pPr lvl="0">
              <a:spcBef>
                <a:spcPts val="600"/>
              </a:spcBef>
              <a:buClr>
                <a:schemeClr val="dk1"/>
              </a:buClr>
              <a:buSzPct val="91666"/>
              <a:buFont typeface="Arial"/>
              <a:buNone/>
            </a:pPr>
            <a:r>
              <a:rPr lang="en-GB" sz="1200">
                <a:solidFill>
                  <a:schemeClr val="dk1"/>
                </a:solidFill>
              </a:rPr>
              <a:t>Phylogenetic trees to NeXML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GB"/>
              <a:t>ChemBark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a:t>Hi, I’m here to talk about AMI; a data extraction framework and tool. First, I just want highlight some of key contributors to the projects; Andy for his work on the ChemistryVisitor and Peter for the overall architecture.</a:t>
            </a:r>
          </a:p>
          <a:p>
            <a:endParaRPr lang="en-GB"/>
          </a:p>
          <a:p>
            <a:pPr>
              <a:buNone/>
            </a:pPr>
            <a:r>
              <a:rPr lang="en-GB">
                <a:solidFill>
                  <a:schemeClr val="dk1"/>
                </a:solidFill>
              </a:rPr>
              <a:t>In this talk, I’m going to impress the importance of data in a specific format and its utility to automated machine processing. Then I’m going to demonstrate AMI’s architecture and the transformation of data as it flows through the process. I’m going to dwell a little on a core format used, Scalable Vector Graphics (SVG) before introducing the concept of visitors, which are pluggable context specific data extractors. Next, I’m going to introduce Andy’s ChemVisitor, for extracting semantic chemistry data, along with a few other visitors that can process non-chemistry specific data. Finally, I will demonstrate some uses of the ChemVisitor, within the realm of validation and metabolism.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buClr>
                <a:schemeClr val="dk1"/>
              </a:buClr>
              <a:buSzPct val="137500"/>
              <a:buFont typeface="Arial"/>
              <a:buNone/>
            </a:pPr>
            <a:r>
              <a:rPr lang="en-GB" sz="800">
                <a:solidFill>
                  <a:schemeClr val="dk1"/>
                </a:solidFill>
              </a:rPr>
              <a:t>As scientists, we publish our findings and data, and these generally manifest as PDFs on journals’ websites;  ~60% of all documents are PDF. However, during this process, much information has been lost.. Hence a vast amount of Scientific knowledge has been rendered inaccessible.</a:t>
            </a:r>
          </a:p>
          <a:p>
            <a:pPr lvl="0" rtl="0">
              <a:lnSpc>
                <a:spcPct val="115000"/>
              </a:lnSpc>
              <a:buClr>
                <a:schemeClr val="dk1"/>
              </a:buClr>
              <a:buSzPct val="137500"/>
              <a:buFont typeface="Arial"/>
              <a:buNone/>
            </a:pPr>
            <a:r>
              <a:rPr lang="en-GB" sz="800">
                <a:solidFill>
                  <a:schemeClr val="dk1"/>
                </a:solidFill>
              </a:rPr>
              <a:t>AMI2 is a tool that is attempting to extract data, primarily (but not exclusively) from PDFs, to produce a format that is useful to automated processing. AMI is derived from the term amanuensis; someone who copies manuscripts. In a perverse way; this is attempting to</a:t>
            </a:r>
            <a:r>
              <a:rPr lang="en-GB" sz="800" b="1">
                <a:solidFill>
                  <a:schemeClr val="dk1"/>
                </a:solidFill>
              </a:rPr>
              <a:t> make cows from beef burgers</a:t>
            </a:r>
            <a:r>
              <a:rPr lang="en-GB" sz="800">
                <a:solidFill>
                  <a:schemeClr val="dk1"/>
                </a:solidFill>
              </a:rPr>
              <a:t>.</a:t>
            </a:r>
          </a:p>
          <a:p>
            <a:endParaRPr lang="en-GB" sz="800">
              <a:solidFill>
                <a:schemeClr val="dk1"/>
              </a:solidFill>
            </a:endParaRPr>
          </a:p>
          <a:p>
            <a:endParaRPr lang="en-GB" sz="800">
              <a:solidFill>
                <a:schemeClr val="dk1"/>
              </a:solidFill>
            </a:endParaRPr>
          </a:p>
          <a:p>
            <a:endParaRPr lang="en-GB" sz="800">
              <a:solidFill>
                <a:schemeClr val="dk1"/>
              </a:solidFill>
            </a:endParaRPr>
          </a:p>
          <a:p>
            <a:pPr lvl="0" rtl="0">
              <a:buNone/>
            </a:pPr>
            <a:r>
              <a:rPr lang="en-GB" i="1"/>
              <a:t>Dial-a-molecule is now involved</a:t>
            </a:r>
          </a:p>
          <a:p>
            <a:endParaRPr lang="en-GB" i="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600"/>
              </a:spcBef>
              <a:buClr>
                <a:schemeClr val="dk1"/>
              </a:buClr>
              <a:buSzPct val="137500"/>
              <a:buFont typeface="Arial"/>
              <a:buNone/>
            </a:pPr>
            <a:r>
              <a:rPr lang="en-GB" sz="800">
                <a:solidFill>
                  <a:schemeClr val="dk1"/>
                </a:solidFill>
              </a:rPr>
              <a:t>This is an overview of how the framework looks. The entire codebase is written in JAVA and is released under quite a generous Apache 2 license.</a:t>
            </a:r>
          </a:p>
          <a:p>
            <a:pPr lvl="0">
              <a:spcBef>
                <a:spcPts val="600"/>
              </a:spcBef>
              <a:buClr>
                <a:schemeClr val="dk1"/>
              </a:buClr>
              <a:buSzPct val="137500"/>
              <a:buFont typeface="Arial"/>
              <a:buNone/>
            </a:pPr>
            <a:r>
              <a:rPr lang="en-GB" sz="800">
                <a:solidFill>
                  <a:schemeClr val="dk1"/>
                </a:solidFill>
              </a:rPr>
              <a:t>One pass over the information flow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a:t>“Do the right thing” based on the type of two objects.</a:t>
            </a:r>
          </a:p>
          <a:p>
            <a:pPr lvl="0" rtl="0">
              <a:buNone/>
            </a:pPr>
            <a:r>
              <a:rPr lang="en-GB"/>
              <a:t>Talk more about design patterns</a:t>
            </a:r>
          </a:p>
          <a:p>
            <a:pPr lvl="0" rtl="0">
              <a:buNone/>
            </a:pPr>
            <a:r>
              <a:rPr lang="en-GB">
                <a:solidFill>
                  <a:schemeClr val="dk1"/>
                </a:solidFill>
              </a:rPr>
              <a:t>Two Abstract classes</a:t>
            </a:r>
          </a:p>
          <a:p>
            <a:pPr>
              <a:buNone/>
            </a:pPr>
            <a:r>
              <a:rPr lang="en-GB">
                <a:solidFill>
                  <a:schemeClr val="dk1"/>
                </a:solidFill>
              </a:rPr>
              <a:t>Picked up via reflection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GB"/>
              <a:t>Latin species name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a:solidFill>
                  <a:schemeClr val="dk1"/>
                </a:solidFill>
              </a:rPr>
              <a:t>Thus a ChemVisitor knows how to create a CMLMolecule from a SVGVisitable if it contains a picture of the molecule.</a:t>
            </a:r>
          </a:p>
          <a:p>
            <a:pPr lvl="0" rtl="0">
              <a:buNone/>
            </a:pPr>
            <a:r>
              <a:rPr lang="en-GB">
                <a:solidFill>
                  <a:schemeClr val="dk1"/>
                </a:solidFill>
              </a:rPr>
              <a:t>OSRA counter argument:not duplication, diversity,	AMI has plugins,works with JAVA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42362784-456E-D24E-8BD2-9D2924BE2B54}" type="datetimeFigureOut">
              <a:rPr lang="en-US" smtClean="0"/>
              <a:t>11/06/2014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3865980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42362784-456E-D24E-8BD2-9D2924BE2B54}" type="datetimeFigureOut">
              <a:rPr lang="en-US" smtClean="0"/>
              <a:t>11/06/2014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3678953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42362784-456E-D24E-8BD2-9D2924BE2B54}" type="datetimeFigureOut">
              <a:rPr lang="en-US" smtClean="0"/>
              <a:t>11/06/2014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3314626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200"/>
          </a:xfrm>
          <a:prstGeom prst="rect">
            <a:avLst/>
          </a:prstGeom>
        </p:spPr>
        <p:txBody>
          <a:bodyPr lIns="91425" tIns="91425" rIns="91425" b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5" name="Shape 15"/>
          <p:cNvSpPr txBox="1">
            <a:spLocks noGrp="1"/>
          </p:cNvSpPr>
          <p:nvPr>
            <p:ph type="body" idx="1"/>
          </p:nvPr>
        </p:nvSpPr>
        <p:spPr>
          <a:xfrm>
            <a:off x="457200" y="1600201"/>
            <a:ext cx="3994500" cy="4967599"/>
          </a:xfrm>
          <a:prstGeom prst="rect">
            <a:avLst/>
          </a:prstGeom>
        </p:spPr>
        <p:txBody>
          <a:bodyPr lIns="91425" tIns="91425" rIns="91425" bIns="91425" anchor="t"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6" name="Shape 16"/>
          <p:cNvSpPr txBox="1">
            <a:spLocks noGrp="1"/>
          </p:cNvSpPr>
          <p:nvPr>
            <p:ph type="body" idx="2"/>
          </p:nvPr>
        </p:nvSpPr>
        <p:spPr>
          <a:xfrm>
            <a:off x="4692273" y="1600201"/>
            <a:ext cx="3994500" cy="4967599"/>
          </a:xfrm>
          <a:prstGeom prst="rect">
            <a:avLst/>
          </a:prstGeom>
        </p:spPr>
        <p:txBody>
          <a:bodyPr lIns="91425" tIns="91425" rIns="91425" bIns="91425" anchor="t"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507841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a:defRPr/>
            </a:lvl1pPr>
            <a:lvl2pPr indent="457200">
              <a:defRPr/>
            </a:lvl2pPr>
            <a:lvl3pPr indent="914400">
              <a:defRPr/>
            </a:lvl3pPr>
            <a:lvl4pPr indent="1371600">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1592325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42362784-456E-D24E-8BD2-9D2924BE2B54}" type="datetimeFigureOut">
              <a:rPr lang="en-US" smtClean="0"/>
              <a:t>11/06/2014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3215160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42362784-456E-D24E-8BD2-9D2924BE2B54}" type="datetimeFigureOut">
              <a:rPr lang="en-US" smtClean="0"/>
              <a:t>11/06/2014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9360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42362784-456E-D24E-8BD2-9D2924BE2B54}" type="datetimeFigureOut">
              <a:rPr lang="en-US" smtClean="0"/>
              <a:t>11/06/2014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1031899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42362784-456E-D24E-8BD2-9D2924BE2B54}" type="datetimeFigureOut">
              <a:rPr lang="en-US" smtClean="0"/>
              <a:t>11/06/2014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3992635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42362784-456E-D24E-8BD2-9D2924BE2B54}" type="datetimeFigureOut">
              <a:rPr lang="en-US" smtClean="0"/>
              <a:t>11/06/2014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3694702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362784-456E-D24E-8BD2-9D2924BE2B54}" type="datetimeFigureOut">
              <a:rPr lang="en-US" smtClean="0"/>
              <a:t>11/06/2014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2312162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42362784-456E-D24E-8BD2-9D2924BE2B54}" type="datetimeFigureOut">
              <a:rPr lang="en-US" smtClean="0"/>
              <a:t>11/06/2014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1183711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42362784-456E-D24E-8BD2-9D2924BE2B54}" type="datetimeFigureOut">
              <a:rPr lang="en-US" smtClean="0"/>
              <a:t>11/06/2014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32747101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362784-456E-D24E-8BD2-9D2924BE2B54}" type="datetimeFigureOut">
              <a:rPr lang="en-US" smtClean="0"/>
              <a:t>11/06/2014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D9494-5321-7840-B0B0-71D3DFA22DAC}" type="slidenum">
              <a:rPr lang="en-US" smtClean="0"/>
              <a:t>‹#›</a:t>
            </a:fld>
            <a:endParaRPr lang="en-US"/>
          </a:p>
        </p:txBody>
      </p:sp>
    </p:spTree>
    <p:extLst>
      <p:ext uri="{BB962C8B-B14F-4D97-AF65-F5344CB8AC3E}">
        <p14:creationId xmlns:p14="http://schemas.microsoft.com/office/powerpoint/2010/main" val="2680637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ithub.com/ContentMine/quickscrap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hyperlink" Target="http://en.wikipedia.org/wiki/Reinventing_Discovery" TargetMode="External"/><Relationship Id="rId1" Type="http://schemas.openxmlformats.org/officeDocument/2006/relationships/slideLayout" Target="../slideLayouts/slideLayout2.xml"/><Relationship Id="rId2" Type="http://schemas.openxmlformats.org/officeDocument/2006/relationships/hyperlink" Target="http://michaelnielsen.org/blog/reinventing-discovery/"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polymathprojects.org/2013/11/04/polymath9-pnp/%23comments" TargetMode="External"/><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hyperlink" Target="http://gowers.wordpress.com/2013/11/03/dbd1-initial-pos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Freedom_of_speech" TargetMode="External"/><Relationship Id="rId3" Type="http://schemas.openxmlformats.org/officeDocument/2006/relationships/hyperlink" Target="http://opendefinition.org/%23sthash.SmmHg6Wj.dpu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hyperlink" Target="https://gnu.org/philosophy/free-sw.html" TargetMode="External"/><Relationship Id="rId4" Type="http://schemas.openxmlformats.org/officeDocument/2006/relationships/hyperlink" Target="http://ma.tt/2014/01/four-freedoms/" TargetMode="External"/><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Bermuda_Principles" TargetMode="External"/><Relationship Id="rId3" Type="http://schemas.openxmlformats.org/officeDocument/2006/relationships/hyperlink" Target="https://en.wikipedia.org/wiki/Genomic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udapestopenaccessinitiative.org/rea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rd-alliance.org/programme/" TargetMode="External"/><Relationship Id="rId4" Type="http://schemas.openxmlformats.org/officeDocument/2006/relationships/hyperlink" Target="http://blog.okfn.org/2013/03/21/we-are-entering-an-era-of-open-science-says-eu-vp-neelie-kroes/" TargetMode="External"/><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47.xml.rels><?xml version="1.0" encoding="UTF-8" standalone="yes"?>
<Relationships xmlns="http://schemas.openxmlformats.org/package/2006/relationships"><Relationship Id="rId3" Type="http://schemas.openxmlformats.org/officeDocument/2006/relationships/hyperlink" Target="https://docs.google.com/presentation/d/%2014WfNOpdRkb5QHsXELJdrOI8NHHYmDnJi7PYze7YmVtc/%20edit%23slide=id.g1805fa150_057" TargetMode="External"/><Relationship Id="rId4" Type="http://schemas.openxmlformats.org/officeDocument/2006/relationships/hyperlink" Target="https://docs.google.com/presentation/d/14WfNOpdRkb5QHsXELJdrOI8NHHYmDnJi7PYze7YmVtc/edit%23slide=id.g1805fa150_057" TargetMode="External"/><Relationship Id="rId5" Type="http://schemas.openxmlformats.org/officeDocument/2006/relationships/hyperlink" Target="http://bit.ly/PLOStrees" TargetMode="External"/><Relationship Id="rId6" Type="http://schemas.openxmlformats.org/officeDocument/2006/relationships/hyperlink" Target="http://bit.ly/phylofigs" TargetMode="External"/><Relationship Id="rId7"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hyperlink" Target="http://www.slideshare.net/rossmounc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hyperlink" Target="http://blogs.ch.cam.ac.uk/pmr/2014/05/19/jean-claude-bradley-hero-of-open-notebook-science-it-must-become-the-central-way-of-doing-scienc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ontentmine.org"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1.gif"/><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0.jpg"/><Relationship Id="rId4" Type="http://schemas.openxmlformats.org/officeDocument/2006/relationships/image" Target="../media/image51.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hyperlink" Target="http://dx.doi.org/10.1021/ol2015972" TargetMode="External"/><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3.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hyperlink" Target="http://www.slideshare.net/jcbradley/minisymp2011-bradley" TargetMode="External"/><Relationship Id="rId4" Type="http://schemas.openxmlformats.org/officeDocument/2006/relationships/hyperlink" Target="https://impactstory.org/BlueObelisk" TargetMode="External"/><Relationship Id="rId5" Type="http://schemas.openxmlformats.org/officeDocument/2006/relationships/hyperlink" Target="http://www.slideshare.net/rossmounce/sharing-reusable-phylogenetic-data-were-not-there-yet" TargetMode="External"/><Relationship Id="rId6" Type="http://schemas.openxmlformats.org/officeDocument/2006/relationships/hyperlink" Target="http://footnote1.com/the-exploitative-economics-of-academic-publishing/" TargetMode="External"/><Relationship Id="rId7" Type="http://schemas.openxmlformats.org/officeDocument/2006/relationships/hyperlink" Target="http://web.ornl.gov/sci/techresources/Human_Genome/publicat/BattelleReport2011.pdf" TargetMode="External"/><Relationship Id="rId8" Type="http://schemas.openxmlformats.org/officeDocument/2006/relationships/hyperlink" Target="https://www.youtube.com/watch?v=BN8UjULNG9A&amp;feature=youtube_gdata" TargetMode="External"/><Relationship Id="rId1" Type="http://schemas.openxmlformats.org/officeDocument/2006/relationships/slideLayout" Target="../slideLayouts/slideLayout2.xml"/><Relationship Id="rId2" Type="http://schemas.openxmlformats.org/officeDocument/2006/relationships/hyperlink" Target="http://usefulchem.blogspot.co.uk/2011/06/quest-to-determine-melting-point-of-4.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ctrTitle"/>
          </p:nvPr>
        </p:nvSpPr>
        <p:spPr>
          <a:xfrm>
            <a:off x="685800" y="336400"/>
            <a:ext cx="7772400" cy="757611"/>
          </a:xfrm>
          <a:prstGeom prst="rect">
            <a:avLst/>
          </a:prstGeom>
        </p:spPr>
        <p:txBody>
          <a:bodyPr lIns="91425" tIns="91425" rIns="91425" bIns="91425" anchor="b" anchorCtr="0">
            <a:noAutofit/>
          </a:bodyPr>
          <a:lstStyle/>
          <a:p>
            <a:pPr>
              <a:buNone/>
            </a:pPr>
            <a:r>
              <a:rPr lang="en-GB" sz="4800" dirty="0" smtClean="0"/>
              <a:t>Open Notebook Science</a:t>
            </a:r>
            <a:endParaRPr lang="en-GB" sz="4800" dirty="0"/>
          </a:p>
        </p:txBody>
      </p:sp>
      <p:sp>
        <p:nvSpPr>
          <p:cNvPr id="30" name="Shape 30"/>
          <p:cNvSpPr txBox="1">
            <a:spLocks noGrp="1"/>
          </p:cNvSpPr>
          <p:nvPr>
            <p:ph type="subTitle" idx="1"/>
          </p:nvPr>
        </p:nvSpPr>
        <p:spPr>
          <a:xfrm>
            <a:off x="96362" y="1472271"/>
            <a:ext cx="8899799" cy="1046399"/>
          </a:xfrm>
          <a:prstGeom prst="rect">
            <a:avLst/>
          </a:prstGeom>
        </p:spPr>
        <p:txBody>
          <a:bodyPr lIns="91425" tIns="91425" rIns="91425" bIns="91425" anchor="t" anchorCtr="0">
            <a:noAutofit/>
          </a:bodyPr>
          <a:lstStyle/>
          <a:p>
            <a:pPr>
              <a:buNone/>
            </a:pPr>
            <a:r>
              <a:rPr lang="en-GB" b="1" dirty="0" smtClean="0"/>
              <a:t>Peter </a:t>
            </a:r>
            <a:r>
              <a:rPr lang="en-GB" b="1" dirty="0"/>
              <a:t>Murray-</a:t>
            </a:r>
            <a:r>
              <a:rPr lang="en-GB" b="1" dirty="0" smtClean="0"/>
              <a:t>Rust* and Michelle Brook, </a:t>
            </a:r>
          </a:p>
          <a:p>
            <a:pPr>
              <a:buNone/>
            </a:pPr>
            <a:r>
              <a:rPr lang="en-GB" i="1" dirty="0" smtClean="0"/>
              <a:t>Open Knowledge and University of Cambridge</a:t>
            </a:r>
          </a:p>
          <a:p>
            <a:pPr>
              <a:buNone/>
            </a:pPr>
            <a:endParaRPr lang="en-GB" b="1" dirty="0"/>
          </a:p>
          <a:p>
            <a:pPr>
              <a:buNone/>
            </a:pPr>
            <a:r>
              <a:rPr lang="en-GB" i="1" dirty="0" smtClean="0"/>
              <a:t>FWF, Vienna, AT, 2014-06-03</a:t>
            </a:r>
          </a:p>
          <a:p>
            <a:pPr>
              <a:buNone/>
            </a:pPr>
            <a:endParaRPr lang="en-GB" b="1" dirty="0"/>
          </a:p>
        </p:txBody>
      </p:sp>
      <p:pic>
        <p:nvPicPr>
          <p:cNvPr id="35" name="Shape 35"/>
          <p:cNvPicPr preferRelativeResize="0"/>
          <p:nvPr/>
        </p:nvPicPr>
        <p:blipFill>
          <a:blip r:embed="rId3"/>
          <a:stretch>
            <a:fillRect/>
          </a:stretch>
        </p:blipFill>
        <p:spPr>
          <a:xfrm>
            <a:off x="81001" y="5980066"/>
            <a:ext cx="1845325" cy="509197"/>
          </a:xfrm>
          <a:prstGeom prst="rect">
            <a:avLst/>
          </a:prstGeom>
          <a:noFill/>
          <a:ln>
            <a:noFill/>
          </a:ln>
        </p:spPr>
      </p:pic>
      <p:sp>
        <p:nvSpPr>
          <p:cNvPr id="2" name="Rectangle 1"/>
          <p:cNvSpPr/>
          <p:nvPr/>
        </p:nvSpPr>
        <p:spPr>
          <a:xfrm>
            <a:off x="220502" y="4253665"/>
            <a:ext cx="4572000" cy="369332"/>
          </a:xfrm>
          <a:prstGeom prst="rect">
            <a:avLst/>
          </a:prstGeom>
        </p:spPr>
        <p:txBody>
          <a:bodyPr>
            <a:spAutoFit/>
          </a:bodyPr>
          <a:lstStyle/>
          <a:p>
            <a:pPr>
              <a:buNone/>
            </a:pPr>
            <a:r>
              <a:rPr lang="en-GB" b="1" dirty="0" smtClean="0"/>
              <a:t>*</a:t>
            </a:r>
            <a:r>
              <a:rPr lang="en-GB" b="1" dirty="0" err="1" smtClean="0"/>
              <a:t>Shuttleworth</a:t>
            </a:r>
            <a:r>
              <a:rPr lang="en-GB" b="1" dirty="0" smtClean="0"/>
              <a:t> Fellow 2014-5</a:t>
            </a:r>
            <a:r>
              <a:rPr lang="en-GB" dirty="0" smtClean="0"/>
              <a:t> </a:t>
            </a:r>
            <a:endParaRPr lang="en-GB" dirty="0"/>
          </a:p>
        </p:txBody>
      </p:sp>
      <p:pic>
        <p:nvPicPr>
          <p:cNvPr id="8" name="Picture 7"/>
          <p:cNvPicPr>
            <a:picLocks noChangeAspect="1"/>
          </p:cNvPicPr>
          <p:nvPr/>
        </p:nvPicPr>
        <p:blipFill>
          <a:blip r:embed="rId4"/>
          <a:stretch>
            <a:fillRect/>
          </a:stretch>
        </p:blipFill>
        <p:spPr>
          <a:xfrm>
            <a:off x="2032721" y="4938904"/>
            <a:ext cx="5118100" cy="1790700"/>
          </a:xfrm>
          <a:prstGeom prst="rect">
            <a:avLst/>
          </a:prstGeom>
        </p:spPr>
      </p:pic>
      <p:pic>
        <p:nvPicPr>
          <p:cNvPr id="3" name="Picture 2"/>
          <p:cNvPicPr>
            <a:picLocks noChangeAspect="1"/>
          </p:cNvPicPr>
          <p:nvPr/>
        </p:nvPicPr>
        <p:blipFill>
          <a:blip r:embed="rId5"/>
          <a:stretch>
            <a:fillRect/>
          </a:stretch>
        </p:blipFill>
        <p:spPr>
          <a:xfrm>
            <a:off x="7150820" y="5327912"/>
            <a:ext cx="1993179" cy="1304308"/>
          </a:xfrm>
          <a:prstGeom prst="rect">
            <a:avLst/>
          </a:prstGeom>
        </p:spPr>
      </p:pic>
    </p:spTree>
    <p:extLst>
      <p:ext uri="{BB962C8B-B14F-4D97-AF65-F5344CB8AC3E}">
        <p14:creationId xmlns:p14="http://schemas.microsoft.com/office/powerpoint/2010/main" val="349631216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MLB – 300 seconds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099801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738852" y="1045009"/>
            <a:ext cx="6932999" cy="4175858"/>
          </a:xfrm>
          <a:prstGeom prst="ellipse">
            <a:avLst/>
          </a:prstGeom>
          <a:ln>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547004" y="173354"/>
            <a:ext cx="7945915" cy="904172"/>
          </a:xfrm>
        </p:spPr>
        <p:txBody>
          <a:bodyPr>
            <a:normAutofit fontScale="90000"/>
          </a:bodyPr>
          <a:lstStyle/>
          <a:p>
            <a:r>
              <a:rPr lang="en-US" dirty="0" smtClean="0"/>
              <a:t>Free/Open Software Development</a:t>
            </a:r>
            <a:endParaRPr lang="en-US" dirty="0"/>
          </a:p>
        </p:txBody>
      </p:sp>
      <p:cxnSp>
        <p:nvCxnSpPr>
          <p:cNvPr id="9" name="Curved Connector 8"/>
          <p:cNvCxnSpPr/>
          <p:nvPr/>
        </p:nvCxnSpPr>
        <p:spPr>
          <a:xfrm flipH="1" flipV="1">
            <a:off x="2678437" y="1835925"/>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a:off x="2588492" y="2137830"/>
            <a:ext cx="1887168" cy="551505"/>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4302642" y="1077526"/>
            <a:ext cx="1982466" cy="830997"/>
          </a:xfrm>
          <a:prstGeom prst="rect">
            <a:avLst/>
          </a:prstGeom>
        </p:spPr>
        <p:txBody>
          <a:bodyPr wrap="square">
            <a:spAutoFit/>
          </a:bodyPr>
          <a:lstStyle/>
          <a:p>
            <a:r>
              <a:rPr lang="en-US" sz="2400" dirty="0" smtClean="0"/>
              <a:t>Engineered repository</a:t>
            </a:r>
            <a:endParaRPr lang="en-US" sz="2400" dirty="0"/>
          </a:p>
        </p:txBody>
      </p:sp>
      <p:sp>
        <p:nvSpPr>
          <p:cNvPr id="35" name="Rectangle 34"/>
          <p:cNvSpPr/>
          <p:nvPr/>
        </p:nvSpPr>
        <p:spPr>
          <a:xfrm>
            <a:off x="3933787" y="4265569"/>
            <a:ext cx="1736288" cy="830997"/>
          </a:xfrm>
          <a:prstGeom prst="rect">
            <a:avLst/>
          </a:prstGeom>
        </p:spPr>
        <p:txBody>
          <a:bodyPr wrap="square">
            <a:spAutoFit/>
          </a:bodyPr>
          <a:lstStyle/>
          <a:p>
            <a:r>
              <a:rPr lang="en-US" sz="2400" dirty="0" smtClean="0"/>
              <a:t>World</a:t>
            </a:r>
          </a:p>
          <a:p>
            <a:r>
              <a:rPr lang="en-US" sz="2400" dirty="0" smtClean="0"/>
              <a:t>community</a:t>
            </a:r>
            <a:endParaRPr lang="en-US" sz="2400" dirty="0"/>
          </a:p>
        </p:txBody>
      </p:sp>
      <p:sp>
        <p:nvSpPr>
          <p:cNvPr id="32" name="Cloud 31"/>
          <p:cNvSpPr/>
          <p:nvPr/>
        </p:nvSpPr>
        <p:spPr>
          <a:xfrm>
            <a:off x="1797589" y="1835925"/>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sp>
        <p:nvSpPr>
          <p:cNvPr id="36" name="Rectangle 35"/>
          <p:cNvSpPr/>
          <p:nvPr/>
        </p:nvSpPr>
        <p:spPr>
          <a:xfrm>
            <a:off x="3177887" y="1755922"/>
            <a:ext cx="870626" cy="369332"/>
          </a:xfrm>
          <a:prstGeom prst="rect">
            <a:avLst/>
          </a:prstGeom>
        </p:spPr>
        <p:txBody>
          <a:bodyPr wrap="none">
            <a:spAutoFit/>
          </a:bodyPr>
          <a:lstStyle/>
          <a:p>
            <a:r>
              <a:rPr lang="en-US" dirty="0" smtClean="0"/>
              <a:t>rewrite</a:t>
            </a:r>
            <a:endParaRPr lang="en-US" dirty="0"/>
          </a:p>
        </p:txBody>
      </p:sp>
      <p:sp>
        <p:nvSpPr>
          <p:cNvPr id="38" name="Rectangle 37"/>
          <p:cNvSpPr/>
          <p:nvPr/>
        </p:nvSpPr>
        <p:spPr>
          <a:xfrm>
            <a:off x="3067954" y="1204304"/>
            <a:ext cx="929461" cy="369332"/>
          </a:xfrm>
          <a:prstGeom prst="rect">
            <a:avLst/>
          </a:prstGeom>
        </p:spPr>
        <p:txBody>
          <a:bodyPr wrap="none">
            <a:spAutoFit/>
          </a:bodyPr>
          <a:lstStyle/>
          <a:p>
            <a:r>
              <a:rPr lang="en-US" dirty="0" smtClean="0"/>
              <a:t>validate</a:t>
            </a:r>
            <a:endParaRPr lang="en-US" dirty="0"/>
          </a:p>
        </p:txBody>
      </p:sp>
      <p:cxnSp>
        <p:nvCxnSpPr>
          <p:cNvPr id="39" name="Curved Connector 38"/>
          <p:cNvCxnSpPr/>
          <p:nvPr/>
        </p:nvCxnSpPr>
        <p:spPr>
          <a:xfrm flipH="1" flipV="1">
            <a:off x="5293875" y="2387429"/>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Cloud 39"/>
          <p:cNvSpPr/>
          <p:nvPr/>
        </p:nvSpPr>
        <p:spPr>
          <a:xfrm>
            <a:off x="4413027" y="2387429"/>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sp>
        <p:nvSpPr>
          <p:cNvPr id="41" name="Rectangle 40"/>
          <p:cNvSpPr/>
          <p:nvPr/>
        </p:nvSpPr>
        <p:spPr>
          <a:xfrm>
            <a:off x="3846093" y="2320003"/>
            <a:ext cx="562248" cy="369332"/>
          </a:xfrm>
          <a:prstGeom prst="rect">
            <a:avLst/>
          </a:prstGeom>
        </p:spPr>
        <p:txBody>
          <a:bodyPr wrap="none">
            <a:spAutoFit/>
          </a:bodyPr>
          <a:lstStyle/>
          <a:p>
            <a:r>
              <a:rPr lang="en-US" dirty="0" smtClean="0"/>
              <a:t>fork</a:t>
            </a:r>
            <a:endParaRPr lang="en-US" dirty="0"/>
          </a:p>
        </p:txBody>
      </p:sp>
      <p:cxnSp>
        <p:nvCxnSpPr>
          <p:cNvPr id="42" name="Curved Connector 41"/>
          <p:cNvCxnSpPr/>
          <p:nvPr/>
        </p:nvCxnSpPr>
        <p:spPr>
          <a:xfrm flipH="1" flipV="1">
            <a:off x="3713718" y="3744236"/>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Cloud 42"/>
          <p:cNvSpPr/>
          <p:nvPr/>
        </p:nvSpPr>
        <p:spPr>
          <a:xfrm>
            <a:off x="2832870" y="3744236"/>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cxnSp>
        <p:nvCxnSpPr>
          <p:cNvPr id="44" name="Curved Connector 43"/>
          <p:cNvCxnSpPr/>
          <p:nvPr/>
        </p:nvCxnSpPr>
        <p:spPr>
          <a:xfrm rot="16200000" flipH="1">
            <a:off x="1981939" y="2876098"/>
            <a:ext cx="1307116" cy="65327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116189" y="3275037"/>
            <a:ext cx="821935" cy="369332"/>
          </a:xfrm>
          <a:prstGeom prst="rect">
            <a:avLst/>
          </a:prstGeom>
        </p:spPr>
        <p:txBody>
          <a:bodyPr wrap="none">
            <a:spAutoFit/>
          </a:bodyPr>
          <a:lstStyle/>
          <a:p>
            <a:r>
              <a:rPr lang="en-US" dirty="0" smtClean="0"/>
              <a:t>Re-use</a:t>
            </a:r>
            <a:endParaRPr lang="en-US" dirty="0"/>
          </a:p>
        </p:txBody>
      </p:sp>
      <p:cxnSp>
        <p:nvCxnSpPr>
          <p:cNvPr id="46" name="Curved Connector 45"/>
          <p:cNvCxnSpPr/>
          <p:nvPr/>
        </p:nvCxnSpPr>
        <p:spPr>
          <a:xfrm flipH="1" flipV="1">
            <a:off x="6394792" y="3609451"/>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Cloud 46"/>
          <p:cNvSpPr/>
          <p:nvPr/>
        </p:nvSpPr>
        <p:spPr>
          <a:xfrm>
            <a:off x="5513944" y="3609451"/>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sp>
        <p:nvSpPr>
          <p:cNvPr id="48" name="Rectangle 47"/>
          <p:cNvSpPr/>
          <p:nvPr/>
        </p:nvSpPr>
        <p:spPr>
          <a:xfrm>
            <a:off x="4471940" y="3498255"/>
            <a:ext cx="821935" cy="369332"/>
          </a:xfrm>
          <a:prstGeom prst="rect">
            <a:avLst/>
          </a:prstGeom>
        </p:spPr>
        <p:txBody>
          <a:bodyPr wrap="none">
            <a:spAutoFit/>
          </a:bodyPr>
          <a:lstStyle/>
          <a:p>
            <a:r>
              <a:rPr lang="en-US" dirty="0" smtClean="0"/>
              <a:t>Re-use</a:t>
            </a:r>
            <a:endParaRPr lang="en-US" dirty="0"/>
          </a:p>
        </p:txBody>
      </p:sp>
      <p:cxnSp>
        <p:nvCxnSpPr>
          <p:cNvPr id="49" name="Curved Connector 48"/>
          <p:cNvCxnSpPr/>
          <p:nvPr/>
        </p:nvCxnSpPr>
        <p:spPr>
          <a:xfrm flipV="1">
            <a:off x="3713718" y="3968860"/>
            <a:ext cx="1800226" cy="32688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06619" y="5096566"/>
            <a:ext cx="3339474" cy="1384995"/>
          </a:xfrm>
          <a:prstGeom prst="rect">
            <a:avLst/>
          </a:prstGeom>
          <a:noFill/>
        </p:spPr>
        <p:txBody>
          <a:bodyPr wrap="square" rtlCol="0">
            <a:spAutoFit/>
          </a:bodyPr>
          <a:lstStyle/>
          <a:p>
            <a:r>
              <a:rPr lang="en-US" sz="2800" dirty="0" err="1" smtClean="0"/>
              <a:t>Github</a:t>
            </a:r>
            <a:r>
              <a:rPr lang="en-US" sz="2800" dirty="0" smtClean="0"/>
              <a:t>, </a:t>
            </a:r>
            <a:r>
              <a:rPr lang="en-US" sz="2800" dirty="0" err="1" smtClean="0"/>
              <a:t>BitBucket</a:t>
            </a:r>
            <a:endParaRPr lang="en-US" sz="2800" dirty="0" smtClean="0"/>
          </a:p>
          <a:p>
            <a:r>
              <a:rPr lang="en-US" sz="2800" dirty="0" err="1" smtClean="0"/>
              <a:t>StackOverflow</a:t>
            </a:r>
            <a:r>
              <a:rPr lang="en-US" sz="2800" dirty="0" smtClean="0"/>
              <a:t>,</a:t>
            </a:r>
          </a:p>
          <a:p>
            <a:r>
              <a:rPr lang="en-US" sz="2800" dirty="0" smtClean="0"/>
              <a:t>Apache</a:t>
            </a:r>
            <a:endParaRPr lang="en-US" sz="2800" dirty="0"/>
          </a:p>
        </p:txBody>
      </p:sp>
      <p:sp>
        <p:nvSpPr>
          <p:cNvPr id="51" name="Oval 50"/>
          <p:cNvSpPr/>
          <p:nvPr/>
        </p:nvSpPr>
        <p:spPr>
          <a:xfrm>
            <a:off x="1635661" y="2852701"/>
            <a:ext cx="270964"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2" name="Straight Connector 51"/>
          <p:cNvCxnSpPr/>
          <p:nvPr/>
        </p:nvCxnSpPr>
        <p:spPr>
          <a:xfrm flipH="1">
            <a:off x="1635661" y="3591232"/>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800890" y="3591232"/>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1635661" y="3057944"/>
            <a:ext cx="270964"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5" name="Straight Connector 54"/>
          <p:cNvCxnSpPr/>
          <p:nvPr/>
        </p:nvCxnSpPr>
        <p:spPr>
          <a:xfrm flipH="1" flipV="1">
            <a:off x="1462601" y="3248187"/>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829670" y="3248186"/>
            <a:ext cx="320710" cy="0"/>
          </a:xfrm>
          <a:prstGeom prst="line">
            <a:avLst/>
          </a:prstGeom>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6343897" y="1971620"/>
            <a:ext cx="270964"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8" name="Straight Connector 57"/>
          <p:cNvCxnSpPr/>
          <p:nvPr/>
        </p:nvCxnSpPr>
        <p:spPr>
          <a:xfrm flipH="1">
            <a:off x="6343897" y="2710151"/>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6509126" y="2710151"/>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60" name="Oval 59"/>
          <p:cNvSpPr/>
          <p:nvPr/>
        </p:nvSpPr>
        <p:spPr>
          <a:xfrm>
            <a:off x="6343897" y="2176863"/>
            <a:ext cx="270964"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1" name="Straight Connector 60"/>
          <p:cNvCxnSpPr/>
          <p:nvPr/>
        </p:nvCxnSpPr>
        <p:spPr>
          <a:xfrm flipH="1" flipV="1">
            <a:off x="6170837" y="2367106"/>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6537906" y="2367105"/>
            <a:ext cx="32071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Curved Connector 62"/>
          <p:cNvCxnSpPr/>
          <p:nvPr/>
        </p:nvCxnSpPr>
        <p:spPr>
          <a:xfrm rot="10800000">
            <a:off x="2420857" y="2549177"/>
            <a:ext cx="3550342" cy="1060275"/>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5107593" y="3195965"/>
            <a:ext cx="909060" cy="369332"/>
          </a:xfrm>
          <a:prstGeom prst="rect">
            <a:avLst/>
          </a:prstGeom>
        </p:spPr>
        <p:txBody>
          <a:bodyPr wrap="none">
            <a:spAutoFit/>
          </a:bodyPr>
          <a:lstStyle/>
          <a:p>
            <a:r>
              <a:rPr lang="en-US" dirty="0" smtClean="0"/>
              <a:t>inspires</a:t>
            </a:r>
            <a:endParaRPr lang="en-US" dirty="0"/>
          </a:p>
        </p:txBody>
      </p:sp>
      <p:sp>
        <p:nvSpPr>
          <p:cNvPr id="65" name="TextBox 64"/>
          <p:cNvSpPr txBox="1"/>
          <p:nvPr/>
        </p:nvSpPr>
        <p:spPr>
          <a:xfrm>
            <a:off x="1829670" y="3972574"/>
            <a:ext cx="818779" cy="646331"/>
          </a:xfrm>
          <a:prstGeom prst="rect">
            <a:avLst/>
          </a:prstGeom>
          <a:noFill/>
        </p:spPr>
        <p:txBody>
          <a:bodyPr wrap="none" rtlCol="0">
            <a:spAutoFit/>
          </a:bodyPr>
          <a:lstStyle/>
          <a:p>
            <a:r>
              <a:rPr lang="en-US" sz="3600" dirty="0" smtClean="0">
                <a:solidFill>
                  <a:srgbClr val="008000"/>
                </a:solidFill>
              </a:rPr>
              <a:t>OSI</a:t>
            </a:r>
            <a:endParaRPr lang="en-US" sz="3600" dirty="0">
              <a:solidFill>
                <a:srgbClr val="008000"/>
              </a:solidFill>
            </a:endParaRPr>
          </a:p>
        </p:txBody>
      </p:sp>
      <p:sp>
        <p:nvSpPr>
          <p:cNvPr id="3" name="TextBox 2"/>
          <p:cNvSpPr txBox="1"/>
          <p:nvPr/>
        </p:nvSpPr>
        <p:spPr>
          <a:xfrm>
            <a:off x="4188167" y="5844040"/>
            <a:ext cx="4413250" cy="646331"/>
          </a:xfrm>
          <a:prstGeom prst="rect">
            <a:avLst/>
          </a:prstGeom>
          <a:noFill/>
        </p:spPr>
        <p:txBody>
          <a:bodyPr wrap="none" rtlCol="0">
            <a:spAutoFit/>
          </a:bodyPr>
          <a:lstStyle/>
          <a:p>
            <a:r>
              <a:rPr lang="en-US" dirty="0" smtClean="0">
                <a:hlinkClick r:id="rId2"/>
              </a:rPr>
              <a:t>Example: ContentMine at</a:t>
            </a:r>
          </a:p>
          <a:p>
            <a:r>
              <a:rPr lang="en-US" dirty="0" smtClean="0">
                <a:hlinkClick r:id="rId2"/>
              </a:rPr>
              <a:t>http://github.com/ContentMine/quickscrape</a:t>
            </a:r>
            <a:r>
              <a:rPr lang="en-US" dirty="0" smtClean="0"/>
              <a:t> </a:t>
            </a:r>
            <a:endParaRPr lang="en-US" dirty="0"/>
          </a:p>
        </p:txBody>
      </p:sp>
    </p:spTree>
    <p:extLst>
      <p:ext uri="{BB962C8B-B14F-4D97-AF65-F5344CB8AC3E}">
        <p14:creationId xmlns:p14="http://schemas.microsoft.com/office/powerpoint/2010/main" val="42154549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0"/>
            <a:ext cx="8057906" cy="6858000"/>
          </a:xfrm>
          <a:prstGeom prst="rect">
            <a:avLst/>
          </a:prstGeom>
        </p:spPr>
      </p:pic>
    </p:spTree>
    <p:extLst>
      <p:ext uri="{BB962C8B-B14F-4D97-AF65-F5344CB8AC3E}">
        <p14:creationId xmlns:p14="http://schemas.microsoft.com/office/powerpoint/2010/main" val="2902821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014" y="1601035"/>
            <a:ext cx="9144000" cy="5256965"/>
          </a:xfrm>
          <a:prstGeom prst="rect">
            <a:avLst/>
          </a:prstGeom>
        </p:spPr>
      </p:pic>
      <p:sp>
        <p:nvSpPr>
          <p:cNvPr id="3" name="Rectangle 2"/>
          <p:cNvSpPr/>
          <p:nvPr/>
        </p:nvSpPr>
        <p:spPr>
          <a:xfrm>
            <a:off x="88014" y="5336445"/>
            <a:ext cx="8914535" cy="152155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54991" y="616167"/>
            <a:ext cx="7612380" cy="584776"/>
          </a:xfrm>
          <a:prstGeom prst="rect">
            <a:avLst/>
          </a:prstGeom>
          <a:noFill/>
        </p:spPr>
        <p:txBody>
          <a:bodyPr wrap="none" rtlCol="0">
            <a:spAutoFit/>
          </a:bodyPr>
          <a:lstStyle/>
          <a:p>
            <a:r>
              <a:rPr lang="en-US" sz="3200" dirty="0" smtClean="0"/>
              <a:t>Open Source software inspires Open Science </a:t>
            </a:r>
            <a:endParaRPr lang="en-US" sz="3200" dirty="0"/>
          </a:p>
        </p:txBody>
      </p:sp>
      <p:sp>
        <p:nvSpPr>
          <p:cNvPr id="5" name="TextBox 4"/>
          <p:cNvSpPr txBox="1"/>
          <p:nvPr/>
        </p:nvSpPr>
        <p:spPr>
          <a:xfrm>
            <a:off x="4075299" y="5825153"/>
            <a:ext cx="4573826" cy="584776"/>
          </a:xfrm>
          <a:prstGeom prst="rect">
            <a:avLst/>
          </a:prstGeom>
          <a:noFill/>
        </p:spPr>
        <p:txBody>
          <a:bodyPr wrap="none" rtlCol="0">
            <a:spAutoFit/>
          </a:bodyPr>
          <a:lstStyle/>
          <a:p>
            <a:r>
              <a:rPr lang="en-US" sz="3200" i="1" dirty="0" smtClean="0"/>
              <a:t>Jean-Claude Bradley 2006 </a:t>
            </a:r>
            <a:endParaRPr lang="en-US" sz="3200" i="1" dirty="0"/>
          </a:p>
        </p:txBody>
      </p:sp>
    </p:spTree>
    <p:extLst>
      <p:ext uri="{BB962C8B-B14F-4D97-AF65-F5344CB8AC3E}">
        <p14:creationId xmlns:p14="http://schemas.microsoft.com/office/powerpoint/2010/main" val="341240536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79600"/>
            <a:ext cx="9144000" cy="3074179"/>
          </a:xfrm>
          <a:prstGeom prst="rect">
            <a:avLst/>
          </a:prstGeom>
        </p:spPr>
      </p:pic>
      <p:sp>
        <p:nvSpPr>
          <p:cNvPr id="3" name="Rectangle 2"/>
          <p:cNvSpPr/>
          <p:nvPr/>
        </p:nvSpPr>
        <p:spPr>
          <a:xfrm>
            <a:off x="4237233" y="4388617"/>
            <a:ext cx="4350394" cy="36467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546527" y="704191"/>
            <a:ext cx="6340448" cy="707886"/>
          </a:xfrm>
          <a:prstGeom prst="rect">
            <a:avLst/>
          </a:prstGeom>
          <a:noFill/>
        </p:spPr>
        <p:txBody>
          <a:bodyPr wrap="none" rtlCol="0">
            <a:spAutoFit/>
          </a:bodyPr>
          <a:lstStyle/>
          <a:p>
            <a:r>
              <a:rPr lang="en-US" sz="4000" dirty="0" smtClean="0"/>
              <a:t>Open Notebook Science, ONS</a:t>
            </a:r>
            <a:endParaRPr lang="en-US" sz="4000" dirty="0"/>
          </a:p>
        </p:txBody>
      </p:sp>
      <p:sp>
        <p:nvSpPr>
          <p:cNvPr id="5" name="TextBox 4"/>
          <p:cNvSpPr txBox="1"/>
          <p:nvPr/>
        </p:nvSpPr>
        <p:spPr>
          <a:xfrm>
            <a:off x="4075299" y="5825153"/>
            <a:ext cx="4573826" cy="584776"/>
          </a:xfrm>
          <a:prstGeom prst="rect">
            <a:avLst/>
          </a:prstGeom>
          <a:noFill/>
        </p:spPr>
        <p:txBody>
          <a:bodyPr wrap="none" rtlCol="0">
            <a:spAutoFit/>
          </a:bodyPr>
          <a:lstStyle/>
          <a:p>
            <a:r>
              <a:rPr lang="en-US" sz="3200" i="1" dirty="0" smtClean="0"/>
              <a:t>Jean-Claude Bradley 2006 </a:t>
            </a:r>
            <a:endParaRPr lang="en-US" sz="3200" i="1" dirty="0"/>
          </a:p>
        </p:txBody>
      </p:sp>
    </p:spTree>
    <p:extLst>
      <p:ext uri="{BB962C8B-B14F-4D97-AF65-F5344CB8AC3E}">
        <p14:creationId xmlns:p14="http://schemas.microsoft.com/office/powerpoint/2010/main" val="112631615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04800"/>
            <a:ext cx="9144000" cy="6227205"/>
          </a:xfrm>
          <a:prstGeom prst="rect">
            <a:avLst/>
          </a:prstGeom>
        </p:spPr>
      </p:pic>
      <p:sp>
        <p:nvSpPr>
          <p:cNvPr id="3" name="TextBox 2"/>
          <p:cNvSpPr txBox="1"/>
          <p:nvPr/>
        </p:nvSpPr>
        <p:spPr>
          <a:xfrm>
            <a:off x="4570174" y="6239617"/>
            <a:ext cx="4573826" cy="584776"/>
          </a:xfrm>
          <a:prstGeom prst="rect">
            <a:avLst/>
          </a:prstGeom>
          <a:noFill/>
        </p:spPr>
        <p:txBody>
          <a:bodyPr wrap="none" rtlCol="0">
            <a:spAutoFit/>
          </a:bodyPr>
          <a:lstStyle/>
          <a:p>
            <a:r>
              <a:rPr lang="en-US" sz="3200" i="1" dirty="0" smtClean="0"/>
              <a:t>Jean-Claude Bradley 2006 </a:t>
            </a:r>
            <a:endParaRPr lang="en-US" sz="3200" i="1" dirty="0"/>
          </a:p>
        </p:txBody>
      </p:sp>
    </p:spTree>
    <p:extLst>
      <p:ext uri="{BB962C8B-B14F-4D97-AF65-F5344CB8AC3E}">
        <p14:creationId xmlns:p14="http://schemas.microsoft.com/office/powerpoint/2010/main" val="7819880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976022"/>
            <a:ext cx="2542614" cy="3881978"/>
          </a:xfrm>
          <a:prstGeom prst="rect">
            <a:avLst/>
          </a:prstGeom>
        </p:spPr>
      </p:pic>
      <p:pic>
        <p:nvPicPr>
          <p:cNvPr id="2" name="Picture 1"/>
          <p:cNvPicPr>
            <a:picLocks noChangeAspect="1"/>
          </p:cNvPicPr>
          <p:nvPr/>
        </p:nvPicPr>
        <p:blipFill>
          <a:blip r:embed="rId3"/>
          <a:stretch>
            <a:fillRect/>
          </a:stretch>
        </p:blipFill>
        <p:spPr>
          <a:xfrm>
            <a:off x="2113608" y="0"/>
            <a:ext cx="7030392" cy="4188862"/>
          </a:xfrm>
          <a:prstGeom prst="rect">
            <a:avLst/>
          </a:prstGeom>
        </p:spPr>
      </p:pic>
      <p:cxnSp>
        <p:nvCxnSpPr>
          <p:cNvPr id="6" name="Straight Arrow Connector 5"/>
          <p:cNvCxnSpPr/>
          <p:nvPr/>
        </p:nvCxnSpPr>
        <p:spPr>
          <a:xfrm flipH="1">
            <a:off x="1552332" y="3681545"/>
            <a:ext cx="2116814" cy="1975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075299" y="5825153"/>
            <a:ext cx="4573826" cy="584776"/>
          </a:xfrm>
          <a:prstGeom prst="rect">
            <a:avLst/>
          </a:prstGeom>
          <a:noFill/>
        </p:spPr>
        <p:txBody>
          <a:bodyPr wrap="none" rtlCol="0">
            <a:spAutoFit/>
          </a:bodyPr>
          <a:lstStyle/>
          <a:p>
            <a:r>
              <a:rPr lang="en-US" sz="3200" i="1" dirty="0" smtClean="0"/>
              <a:t>Jean-Claude Bradley 2006 </a:t>
            </a:r>
            <a:endParaRPr lang="en-US" sz="3200" i="1" dirty="0"/>
          </a:p>
        </p:txBody>
      </p:sp>
    </p:spTree>
    <p:extLst>
      <p:ext uri="{BB962C8B-B14F-4D97-AF65-F5344CB8AC3E}">
        <p14:creationId xmlns:p14="http://schemas.microsoft.com/office/powerpoint/2010/main" val="58332440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 y="0"/>
            <a:ext cx="8792570" cy="6858000"/>
          </a:xfrm>
          <a:prstGeom prst="rect">
            <a:avLst/>
          </a:prstGeom>
        </p:spPr>
      </p:pic>
      <p:sp>
        <p:nvSpPr>
          <p:cNvPr id="3" name="TextBox 2"/>
          <p:cNvSpPr txBox="1"/>
          <p:nvPr/>
        </p:nvSpPr>
        <p:spPr>
          <a:xfrm>
            <a:off x="4383844" y="3687431"/>
            <a:ext cx="4573826" cy="584776"/>
          </a:xfrm>
          <a:prstGeom prst="rect">
            <a:avLst/>
          </a:prstGeom>
          <a:noFill/>
        </p:spPr>
        <p:txBody>
          <a:bodyPr wrap="none" rtlCol="0">
            <a:spAutoFit/>
          </a:bodyPr>
          <a:lstStyle/>
          <a:p>
            <a:r>
              <a:rPr lang="en-US" sz="3200" i="1" dirty="0" smtClean="0"/>
              <a:t>Jean-Claude Bradley 2006 </a:t>
            </a:r>
            <a:endParaRPr lang="en-US" sz="3200" i="1" dirty="0"/>
          </a:p>
        </p:txBody>
      </p:sp>
    </p:spTree>
    <p:extLst>
      <p:ext uri="{BB962C8B-B14F-4D97-AF65-F5344CB8AC3E}">
        <p14:creationId xmlns:p14="http://schemas.microsoft.com/office/powerpoint/2010/main" val="38777848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60500" y="0"/>
            <a:ext cx="6222094" cy="6858000"/>
          </a:xfrm>
          <a:prstGeom prst="rect">
            <a:avLst/>
          </a:prstGeom>
        </p:spPr>
      </p:pic>
      <p:sp>
        <p:nvSpPr>
          <p:cNvPr id="3" name="TextBox 2"/>
          <p:cNvSpPr txBox="1"/>
          <p:nvPr/>
        </p:nvSpPr>
        <p:spPr>
          <a:xfrm>
            <a:off x="678962" y="1546965"/>
            <a:ext cx="5154351" cy="523220"/>
          </a:xfrm>
          <a:prstGeom prst="rect">
            <a:avLst/>
          </a:prstGeom>
          <a:noFill/>
        </p:spPr>
        <p:txBody>
          <a:bodyPr wrap="none" rtlCol="0">
            <a:spAutoFit/>
          </a:bodyPr>
          <a:lstStyle/>
          <a:p>
            <a:r>
              <a:rPr lang="en-US" sz="2800" dirty="0" smtClean="0"/>
              <a:t>And spectra were included as well</a:t>
            </a:r>
            <a:endParaRPr lang="en-US" sz="2800" dirty="0"/>
          </a:p>
        </p:txBody>
      </p:sp>
      <p:sp>
        <p:nvSpPr>
          <p:cNvPr id="4" name="TextBox 3"/>
          <p:cNvSpPr txBox="1"/>
          <p:nvPr/>
        </p:nvSpPr>
        <p:spPr>
          <a:xfrm>
            <a:off x="4402207" y="153903"/>
            <a:ext cx="4573826" cy="584776"/>
          </a:xfrm>
          <a:prstGeom prst="rect">
            <a:avLst/>
          </a:prstGeom>
          <a:noFill/>
        </p:spPr>
        <p:txBody>
          <a:bodyPr wrap="none" rtlCol="0">
            <a:spAutoFit/>
          </a:bodyPr>
          <a:lstStyle/>
          <a:p>
            <a:r>
              <a:rPr lang="en-US" sz="3200" i="1" dirty="0" smtClean="0"/>
              <a:t>Jean-Claude Bradley 2006 </a:t>
            </a:r>
            <a:endParaRPr lang="en-US" sz="3200" i="1" dirty="0"/>
          </a:p>
        </p:txBody>
      </p:sp>
    </p:spTree>
    <p:extLst>
      <p:ext uri="{BB962C8B-B14F-4D97-AF65-F5344CB8AC3E}">
        <p14:creationId xmlns:p14="http://schemas.microsoft.com/office/powerpoint/2010/main" val="27620968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738852" y="902316"/>
            <a:ext cx="6932999" cy="45606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TOOLS</a:t>
            </a:r>
            <a:endParaRPr lang="en-US" sz="2400" dirty="0"/>
          </a:p>
        </p:txBody>
      </p:sp>
      <p:sp>
        <p:nvSpPr>
          <p:cNvPr id="2" name="Title 1"/>
          <p:cNvSpPr>
            <a:spLocks noGrp="1"/>
          </p:cNvSpPr>
          <p:nvPr>
            <p:ph type="title"/>
          </p:nvPr>
        </p:nvSpPr>
        <p:spPr>
          <a:xfrm>
            <a:off x="547004" y="-1856"/>
            <a:ext cx="7945915" cy="904172"/>
          </a:xfrm>
        </p:spPr>
        <p:txBody>
          <a:bodyPr/>
          <a:lstStyle/>
          <a:p>
            <a:r>
              <a:rPr lang="en-US" dirty="0" smtClean="0"/>
              <a:t>Open Notebook Science</a:t>
            </a:r>
            <a:endParaRPr lang="en-US" dirty="0"/>
          </a:p>
        </p:txBody>
      </p:sp>
      <p:cxnSp>
        <p:nvCxnSpPr>
          <p:cNvPr id="9" name="Curved Connector 8"/>
          <p:cNvCxnSpPr/>
          <p:nvPr/>
        </p:nvCxnSpPr>
        <p:spPr>
          <a:xfrm flipH="1" flipV="1">
            <a:off x="2678437" y="1835925"/>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a:off x="2525859" y="2387429"/>
            <a:ext cx="1887168" cy="551505"/>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614861" y="1034701"/>
            <a:ext cx="1796842" cy="1200328"/>
          </a:xfrm>
          <a:prstGeom prst="rect">
            <a:avLst/>
          </a:prstGeom>
        </p:spPr>
        <p:txBody>
          <a:bodyPr wrap="square">
            <a:spAutoFit/>
          </a:bodyPr>
          <a:lstStyle/>
          <a:p>
            <a:r>
              <a:rPr lang="en-US" sz="2400" dirty="0" smtClean="0"/>
              <a:t>Open engineered</a:t>
            </a:r>
          </a:p>
          <a:p>
            <a:r>
              <a:rPr lang="en-US" sz="2400" dirty="0" smtClean="0"/>
              <a:t>repository</a:t>
            </a:r>
            <a:endParaRPr lang="en-US" sz="2400" dirty="0"/>
          </a:p>
        </p:txBody>
      </p:sp>
      <p:sp>
        <p:nvSpPr>
          <p:cNvPr id="35" name="Rectangle 34"/>
          <p:cNvSpPr/>
          <p:nvPr/>
        </p:nvSpPr>
        <p:spPr>
          <a:xfrm>
            <a:off x="438379" y="4306524"/>
            <a:ext cx="1736288" cy="830997"/>
          </a:xfrm>
          <a:prstGeom prst="rect">
            <a:avLst/>
          </a:prstGeom>
        </p:spPr>
        <p:txBody>
          <a:bodyPr wrap="square">
            <a:spAutoFit/>
          </a:bodyPr>
          <a:lstStyle/>
          <a:p>
            <a:r>
              <a:rPr lang="en-US" sz="2400" dirty="0" smtClean="0"/>
              <a:t>World</a:t>
            </a:r>
          </a:p>
          <a:p>
            <a:r>
              <a:rPr lang="en-US" sz="2400" dirty="0" smtClean="0"/>
              <a:t>community</a:t>
            </a:r>
            <a:endParaRPr lang="en-US" sz="2400" dirty="0"/>
          </a:p>
        </p:txBody>
      </p:sp>
      <p:sp>
        <p:nvSpPr>
          <p:cNvPr id="32" name="Cloud 31"/>
          <p:cNvSpPr/>
          <p:nvPr/>
        </p:nvSpPr>
        <p:spPr>
          <a:xfrm>
            <a:off x="1257260" y="1835925"/>
            <a:ext cx="2193789"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INSTRUMENT</a:t>
            </a:r>
            <a:endParaRPr lang="en-US" sz="1600" dirty="0"/>
          </a:p>
        </p:txBody>
      </p:sp>
      <p:sp>
        <p:nvSpPr>
          <p:cNvPr id="38" name="Rectangle 37"/>
          <p:cNvSpPr/>
          <p:nvPr/>
        </p:nvSpPr>
        <p:spPr>
          <a:xfrm>
            <a:off x="3067954" y="1204304"/>
            <a:ext cx="929461" cy="369332"/>
          </a:xfrm>
          <a:prstGeom prst="rect">
            <a:avLst/>
          </a:prstGeom>
        </p:spPr>
        <p:txBody>
          <a:bodyPr wrap="none">
            <a:spAutoFit/>
          </a:bodyPr>
          <a:lstStyle/>
          <a:p>
            <a:r>
              <a:rPr lang="en-US" dirty="0" smtClean="0"/>
              <a:t>validate</a:t>
            </a:r>
            <a:endParaRPr lang="en-US" dirty="0"/>
          </a:p>
        </p:txBody>
      </p:sp>
      <p:cxnSp>
        <p:nvCxnSpPr>
          <p:cNvPr id="39" name="Curved Connector 38"/>
          <p:cNvCxnSpPr/>
          <p:nvPr/>
        </p:nvCxnSpPr>
        <p:spPr>
          <a:xfrm flipH="1" flipV="1">
            <a:off x="5293875" y="2387429"/>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Cloud 39"/>
          <p:cNvSpPr/>
          <p:nvPr/>
        </p:nvSpPr>
        <p:spPr>
          <a:xfrm>
            <a:off x="4413027" y="2387429"/>
            <a:ext cx="1313655"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41" name="Rectangle 40"/>
          <p:cNvSpPr/>
          <p:nvPr/>
        </p:nvSpPr>
        <p:spPr>
          <a:xfrm>
            <a:off x="3633780" y="2455598"/>
            <a:ext cx="787896" cy="369332"/>
          </a:xfrm>
          <a:prstGeom prst="rect">
            <a:avLst/>
          </a:prstGeom>
        </p:spPr>
        <p:txBody>
          <a:bodyPr wrap="none">
            <a:spAutoFit/>
          </a:bodyPr>
          <a:lstStyle/>
          <a:p>
            <a:r>
              <a:rPr lang="en-US" dirty="0" smtClean="0"/>
              <a:t>merge</a:t>
            </a:r>
            <a:endParaRPr lang="en-US" dirty="0"/>
          </a:p>
        </p:txBody>
      </p:sp>
      <p:cxnSp>
        <p:nvCxnSpPr>
          <p:cNvPr id="42" name="Curved Connector 41"/>
          <p:cNvCxnSpPr/>
          <p:nvPr/>
        </p:nvCxnSpPr>
        <p:spPr>
          <a:xfrm flipH="1" flipV="1">
            <a:off x="3713718" y="3744236"/>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Cloud 42"/>
          <p:cNvSpPr/>
          <p:nvPr/>
        </p:nvSpPr>
        <p:spPr>
          <a:xfrm>
            <a:off x="2424716" y="3744236"/>
            <a:ext cx="1509071"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MODEL</a:t>
            </a:r>
            <a:endParaRPr lang="en-US" sz="1600" dirty="0"/>
          </a:p>
        </p:txBody>
      </p:sp>
      <p:cxnSp>
        <p:nvCxnSpPr>
          <p:cNvPr id="44" name="Curved Connector 43"/>
          <p:cNvCxnSpPr/>
          <p:nvPr/>
        </p:nvCxnSpPr>
        <p:spPr>
          <a:xfrm rot="5400000">
            <a:off x="2554692" y="2777204"/>
            <a:ext cx="1486531" cy="671646"/>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Curved Connector 45"/>
          <p:cNvCxnSpPr/>
          <p:nvPr/>
        </p:nvCxnSpPr>
        <p:spPr>
          <a:xfrm flipH="1" flipV="1">
            <a:off x="6394792" y="3609451"/>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Cloud 46"/>
          <p:cNvSpPr/>
          <p:nvPr/>
        </p:nvSpPr>
        <p:spPr>
          <a:xfrm>
            <a:off x="5513944" y="3609451"/>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cxnSp>
        <p:nvCxnSpPr>
          <p:cNvPr id="49" name="Curved Connector 48"/>
          <p:cNvCxnSpPr/>
          <p:nvPr/>
        </p:nvCxnSpPr>
        <p:spPr>
          <a:xfrm flipV="1">
            <a:off x="3713718" y="3968860"/>
            <a:ext cx="1800226" cy="32688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Cloud 23"/>
          <p:cNvSpPr/>
          <p:nvPr/>
        </p:nvSpPr>
        <p:spPr>
          <a:xfrm>
            <a:off x="3312110" y="1683473"/>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DATA</a:t>
            </a:r>
            <a:endParaRPr lang="en-US" sz="1600" dirty="0"/>
          </a:p>
        </p:txBody>
      </p:sp>
      <p:sp>
        <p:nvSpPr>
          <p:cNvPr id="29" name="Cloud 28"/>
          <p:cNvSpPr/>
          <p:nvPr/>
        </p:nvSpPr>
        <p:spPr>
          <a:xfrm>
            <a:off x="1257260" y="2595789"/>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DATA</a:t>
            </a:r>
            <a:endParaRPr lang="en-US" sz="1600" dirty="0"/>
          </a:p>
        </p:txBody>
      </p:sp>
      <p:cxnSp>
        <p:nvCxnSpPr>
          <p:cNvPr id="30" name="Curved Connector 29"/>
          <p:cNvCxnSpPr/>
          <p:nvPr/>
        </p:nvCxnSpPr>
        <p:spPr>
          <a:xfrm>
            <a:off x="2245107" y="2938934"/>
            <a:ext cx="2167920" cy="1347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4367347" y="2510955"/>
            <a:ext cx="1210225" cy="369332"/>
          </a:xfrm>
          <a:prstGeom prst="rect">
            <a:avLst/>
          </a:prstGeom>
        </p:spPr>
        <p:txBody>
          <a:bodyPr wrap="none">
            <a:spAutoFit/>
          </a:bodyPr>
          <a:lstStyle/>
          <a:p>
            <a:r>
              <a:rPr lang="en-US" dirty="0" smtClean="0"/>
              <a:t>knowledge</a:t>
            </a:r>
            <a:endParaRPr lang="en-US" dirty="0"/>
          </a:p>
        </p:txBody>
      </p:sp>
      <p:sp>
        <p:nvSpPr>
          <p:cNvPr id="34" name="Rectangle 33"/>
          <p:cNvSpPr/>
          <p:nvPr/>
        </p:nvSpPr>
        <p:spPr>
          <a:xfrm>
            <a:off x="1856533" y="3287037"/>
            <a:ext cx="1003287" cy="369332"/>
          </a:xfrm>
          <a:prstGeom prst="rect">
            <a:avLst/>
          </a:prstGeom>
        </p:spPr>
        <p:txBody>
          <a:bodyPr wrap="none">
            <a:spAutoFit/>
          </a:bodyPr>
          <a:lstStyle/>
          <a:p>
            <a:r>
              <a:rPr lang="en-US" dirty="0" smtClean="0"/>
              <a:t>calibrate</a:t>
            </a:r>
            <a:endParaRPr lang="en-US" dirty="0"/>
          </a:p>
        </p:txBody>
      </p:sp>
      <p:cxnSp>
        <p:nvCxnSpPr>
          <p:cNvPr id="37" name="Curved Connector 36"/>
          <p:cNvCxnSpPr/>
          <p:nvPr/>
        </p:nvCxnSpPr>
        <p:spPr>
          <a:xfrm rot="10800000">
            <a:off x="2245108" y="3073718"/>
            <a:ext cx="3268839" cy="670518"/>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6285744" y="2200403"/>
            <a:ext cx="218096"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 name="Straight Connector 10"/>
          <p:cNvCxnSpPr/>
          <p:nvPr/>
        </p:nvCxnSpPr>
        <p:spPr>
          <a:xfrm flipH="1">
            <a:off x="6232876" y="2938934"/>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398105" y="2938934"/>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6285744" y="2405646"/>
            <a:ext cx="218096"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2" name="Straight Connector 51"/>
          <p:cNvCxnSpPr/>
          <p:nvPr/>
        </p:nvCxnSpPr>
        <p:spPr>
          <a:xfrm flipH="1" flipV="1">
            <a:off x="6059816" y="2595888"/>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489459" y="2595888"/>
            <a:ext cx="258136" cy="0"/>
          </a:xfrm>
          <a:prstGeom prst="line">
            <a:avLst/>
          </a:prstGeom>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5022911" y="4391356"/>
            <a:ext cx="270964"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5" name="Straight Connector 54"/>
          <p:cNvCxnSpPr/>
          <p:nvPr/>
        </p:nvCxnSpPr>
        <p:spPr>
          <a:xfrm flipH="1">
            <a:off x="5022911" y="5129887"/>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188140" y="5129887"/>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5022911" y="4596599"/>
            <a:ext cx="270964"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8" name="Straight Connector 57"/>
          <p:cNvCxnSpPr/>
          <p:nvPr/>
        </p:nvCxnSpPr>
        <p:spPr>
          <a:xfrm flipH="1" flipV="1">
            <a:off x="4849851" y="4786842"/>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5216920" y="4786841"/>
            <a:ext cx="320710" cy="0"/>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269982" y="5506975"/>
            <a:ext cx="8484183" cy="1384995"/>
          </a:xfrm>
          <a:prstGeom prst="rect">
            <a:avLst/>
          </a:prstGeom>
          <a:noFill/>
        </p:spPr>
        <p:txBody>
          <a:bodyPr wrap="square" rtlCol="0">
            <a:spAutoFit/>
          </a:bodyPr>
          <a:lstStyle/>
          <a:p>
            <a:r>
              <a:rPr lang="en-US" sz="2800" dirty="0" smtClean="0"/>
              <a:t>Problems are solved communally; </a:t>
            </a:r>
          </a:p>
          <a:p>
            <a:r>
              <a:rPr lang="en-US" sz="2800" dirty="0" smtClean="0"/>
              <a:t>Nothing is needlessly duplicated; “publication“ is continuous ; data are SEMANTIC</a:t>
            </a:r>
            <a:endParaRPr lang="en-US" sz="2800" dirty="0"/>
          </a:p>
        </p:txBody>
      </p:sp>
      <p:sp>
        <p:nvSpPr>
          <p:cNvPr id="64" name="Rectangle 63"/>
          <p:cNvSpPr/>
          <p:nvPr/>
        </p:nvSpPr>
        <p:spPr>
          <a:xfrm>
            <a:off x="7084761" y="3744237"/>
            <a:ext cx="1796842" cy="1569660"/>
          </a:xfrm>
          <a:prstGeom prst="rect">
            <a:avLst/>
          </a:prstGeom>
        </p:spPr>
        <p:txBody>
          <a:bodyPr wrap="square">
            <a:spAutoFit/>
          </a:bodyPr>
          <a:lstStyle/>
          <a:p>
            <a:r>
              <a:rPr lang="en-US" sz="2400" dirty="0" smtClean="0"/>
              <a:t>Machines and humans</a:t>
            </a:r>
          </a:p>
          <a:p>
            <a:r>
              <a:rPr lang="en-US" sz="2400" dirty="0" smtClean="0"/>
              <a:t>Working together</a:t>
            </a:r>
          </a:p>
        </p:txBody>
      </p:sp>
    </p:spTree>
    <p:extLst>
      <p:ext uri="{BB962C8B-B14F-4D97-AF65-F5344CB8AC3E}">
        <p14:creationId xmlns:p14="http://schemas.microsoft.com/office/powerpoint/2010/main" val="422697831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a:xfrm>
            <a:off x="457200" y="1600200"/>
            <a:ext cx="8420594" cy="4525963"/>
          </a:xfrm>
        </p:spPr>
        <p:txBody>
          <a:bodyPr>
            <a:normAutofit fontScale="92500" lnSpcReduction="20000"/>
          </a:bodyPr>
          <a:lstStyle/>
          <a:p>
            <a:r>
              <a:rPr lang="en-US" dirty="0" smtClean="0"/>
              <a:t>Most scientific data is lost; costs many billions…</a:t>
            </a:r>
          </a:p>
          <a:p>
            <a:r>
              <a:rPr lang="en-US" dirty="0" smtClean="0"/>
              <a:t>… AND LIVES. </a:t>
            </a:r>
            <a:r>
              <a:rPr lang="en-US" b="1" dirty="0" smtClean="0"/>
              <a:t>Closed Data Means People Die</a:t>
            </a:r>
          </a:p>
          <a:p>
            <a:r>
              <a:rPr lang="en-US" dirty="0" smtClean="0"/>
              <a:t>Human problem; lack of vision + active opposition. </a:t>
            </a:r>
          </a:p>
          <a:p>
            <a:r>
              <a:rPr lang="en-US" dirty="0" smtClean="0"/>
              <a:t>Fully </a:t>
            </a:r>
            <a:r>
              <a:rPr lang="en-US" b="1" dirty="0" smtClean="0"/>
              <a:t>open data </a:t>
            </a:r>
            <a:r>
              <a:rPr lang="en-US" dirty="0" smtClean="0"/>
              <a:t>can change this</a:t>
            </a:r>
          </a:p>
          <a:p>
            <a:r>
              <a:rPr lang="en-US" dirty="0" smtClean="0"/>
              <a:t>Appreciation of Jean-Claude Bradley’s work</a:t>
            </a:r>
          </a:p>
          <a:p>
            <a:r>
              <a:rPr lang="en-US" dirty="0" smtClean="0"/>
              <a:t>Panton Fellows (Ross </a:t>
            </a:r>
            <a:r>
              <a:rPr lang="en-US" dirty="0" err="1" smtClean="0"/>
              <a:t>Mounce</a:t>
            </a:r>
            <a:r>
              <a:rPr lang="en-US" dirty="0" smtClean="0"/>
              <a:t>, Sophie Kershaw) </a:t>
            </a:r>
          </a:p>
          <a:p>
            <a:r>
              <a:rPr lang="en-US" dirty="0" smtClean="0"/>
              <a:t>Content Mining - interim solution (Hargreaves UK)</a:t>
            </a:r>
          </a:p>
          <a:p>
            <a:r>
              <a:rPr lang="en-US" dirty="0" smtClean="0"/>
              <a:t>Digital Enlightenment or Digital Darkness?</a:t>
            </a:r>
          </a:p>
          <a:p>
            <a:r>
              <a:rPr lang="en-US" dirty="0"/>
              <a:t>WHAT </a:t>
            </a:r>
            <a:r>
              <a:rPr lang="en-US" b="1" dirty="0" smtClean="0"/>
              <a:t>CITIZENS </a:t>
            </a:r>
            <a:r>
              <a:rPr lang="en-US" dirty="0" smtClean="0"/>
              <a:t>CAN and MUST DO</a:t>
            </a:r>
          </a:p>
          <a:p>
            <a:endParaRPr lang="en-US" dirty="0" smtClean="0"/>
          </a:p>
        </p:txBody>
      </p:sp>
    </p:spTree>
    <p:extLst>
      <p:ext uri="{BB962C8B-B14F-4D97-AF65-F5344CB8AC3E}">
        <p14:creationId xmlns:p14="http://schemas.microsoft.com/office/powerpoint/2010/main" val="347438363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6612" y="235691"/>
            <a:ext cx="7638630" cy="584776"/>
          </a:xfrm>
          <a:prstGeom prst="rect">
            <a:avLst/>
          </a:prstGeom>
          <a:noFill/>
        </p:spPr>
        <p:txBody>
          <a:bodyPr wrap="none" rtlCol="0">
            <a:spAutoFit/>
          </a:bodyPr>
          <a:lstStyle/>
          <a:p>
            <a:r>
              <a:rPr lang="en-US" sz="3200" dirty="0" smtClean="0"/>
              <a:t>Mat Todd, University of Sydney: </a:t>
            </a:r>
            <a:r>
              <a:rPr lang="en-US" sz="3200" i="1" dirty="0" smtClean="0"/>
              <a:t>Antimalarial</a:t>
            </a:r>
            <a:r>
              <a:rPr lang="en-US" sz="3200" dirty="0" smtClean="0"/>
              <a:t> </a:t>
            </a:r>
            <a:endParaRPr lang="en-US" sz="3200" dirty="0"/>
          </a:p>
        </p:txBody>
      </p:sp>
      <p:pic>
        <p:nvPicPr>
          <p:cNvPr id="4" name="Picture 3"/>
          <p:cNvPicPr>
            <a:picLocks noChangeAspect="1"/>
          </p:cNvPicPr>
          <p:nvPr/>
        </p:nvPicPr>
        <p:blipFill>
          <a:blip r:embed="rId2"/>
          <a:stretch>
            <a:fillRect/>
          </a:stretch>
        </p:blipFill>
        <p:spPr>
          <a:xfrm>
            <a:off x="815578" y="829103"/>
            <a:ext cx="6662721" cy="6037533"/>
          </a:xfrm>
          <a:prstGeom prst="rect">
            <a:avLst/>
          </a:prstGeom>
        </p:spPr>
      </p:pic>
    </p:spTree>
    <p:extLst>
      <p:ext uri="{BB962C8B-B14F-4D97-AF65-F5344CB8AC3E}">
        <p14:creationId xmlns:p14="http://schemas.microsoft.com/office/powerpoint/2010/main" val="408067964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40216"/>
            <a:ext cx="9144000" cy="6626623"/>
          </a:xfrm>
          <a:prstGeom prst="rect">
            <a:avLst/>
          </a:prstGeom>
        </p:spPr>
      </p:pic>
      <p:sp>
        <p:nvSpPr>
          <p:cNvPr id="3" name="TextBox 2"/>
          <p:cNvSpPr txBox="1"/>
          <p:nvPr/>
        </p:nvSpPr>
        <p:spPr>
          <a:xfrm>
            <a:off x="0" y="1684535"/>
            <a:ext cx="2831274" cy="3416320"/>
          </a:xfrm>
          <a:prstGeom prst="rect">
            <a:avLst/>
          </a:prstGeom>
          <a:noFill/>
        </p:spPr>
        <p:txBody>
          <a:bodyPr wrap="none" rtlCol="0">
            <a:spAutoFit/>
          </a:bodyPr>
          <a:lstStyle/>
          <a:p>
            <a:r>
              <a:rPr lang="en-US" sz="2400" dirty="0" smtClean="0"/>
              <a:t>Medicinal Chemistry:</a:t>
            </a:r>
          </a:p>
          <a:p>
            <a:endParaRPr lang="en-US" sz="2400" dirty="0" smtClean="0"/>
          </a:p>
          <a:p>
            <a:r>
              <a:rPr lang="en-US" sz="2400" dirty="0" smtClean="0"/>
              <a:t>Make thousands of </a:t>
            </a:r>
          </a:p>
          <a:p>
            <a:r>
              <a:rPr lang="en-US" sz="2400" dirty="0" smtClean="0"/>
              <a:t>similar compounds </a:t>
            </a:r>
          </a:p>
          <a:p>
            <a:r>
              <a:rPr lang="en-US" sz="2400" dirty="0" smtClean="0"/>
              <a:t>till you get one </a:t>
            </a:r>
          </a:p>
          <a:p>
            <a:r>
              <a:rPr lang="en-US" sz="2400" dirty="0"/>
              <a:t>s</a:t>
            </a:r>
            <a:r>
              <a:rPr lang="en-US" sz="2400" dirty="0" smtClean="0"/>
              <a:t>uitable; </a:t>
            </a:r>
          </a:p>
          <a:p>
            <a:endParaRPr lang="en-US" sz="2400" dirty="0"/>
          </a:p>
          <a:p>
            <a:r>
              <a:rPr lang="en-US" sz="2400" dirty="0" smtClean="0"/>
              <a:t>O Instead </a:t>
            </a:r>
            <a:r>
              <a:rPr lang="en-US" sz="2400" dirty="0"/>
              <a:t>o</a:t>
            </a:r>
            <a:r>
              <a:rPr lang="en-US" sz="2400" dirty="0" smtClean="0"/>
              <a:t>f N</a:t>
            </a:r>
          </a:p>
          <a:p>
            <a:r>
              <a:rPr lang="en-US" sz="2400" dirty="0" smtClean="0"/>
              <a:t>is 300 times better</a:t>
            </a:r>
            <a:endParaRPr lang="en-US" sz="2400" dirty="0"/>
          </a:p>
        </p:txBody>
      </p:sp>
      <p:sp>
        <p:nvSpPr>
          <p:cNvPr id="4" name="Oval 3"/>
          <p:cNvSpPr/>
          <p:nvPr/>
        </p:nvSpPr>
        <p:spPr>
          <a:xfrm>
            <a:off x="3369268" y="2034400"/>
            <a:ext cx="583143" cy="375780"/>
          </a:xfrm>
          <a:prstGeom prst="ellipse">
            <a:avLst/>
          </a:prstGeom>
          <a:noFill/>
          <a:ln w="7620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230096" y="4234158"/>
            <a:ext cx="877820" cy="375780"/>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747249" y="1496645"/>
            <a:ext cx="583143" cy="375780"/>
          </a:xfrm>
          <a:prstGeom prst="ellipse">
            <a:avLst/>
          </a:prstGeom>
          <a:noFill/>
          <a:ln w="76200" cmpd="sng">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747249" y="3623527"/>
            <a:ext cx="583143" cy="375780"/>
          </a:xfrm>
          <a:prstGeom prst="ellipse">
            <a:avLst/>
          </a:prstGeom>
          <a:noFill/>
          <a:ln w="76200" cmpd="sng">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4235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economic value of data</a:t>
            </a:r>
            <a:endParaRPr lang="en-US" dirty="0"/>
          </a:p>
        </p:txBody>
      </p:sp>
      <p:sp>
        <p:nvSpPr>
          <p:cNvPr id="3" name="Content Placeholder 2"/>
          <p:cNvSpPr>
            <a:spLocks noGrp="1"/>
          </p:cNvSpPr>
          <p:nvPr>
            <p:ph idx="1"/>
          </p:nvPr>
        </p:nvSpPr>
        <p:spPr/>
        <p:txBody>
          <a:bodyPr>
            <a:normAutofit/>
          </a:bodyPr>
          <a:lstStyle/>
          <a:p>
            <a:r>
              <a:rPr lang="en-US" dirty="0" smtClean="0"/>
              <a:t>I believe that we spend globally </a:t>
            </a:r>
            <a:r>
              <a:rPr lang="en-US" dirty="0" err="1" smtClean="0"/>
              <a:t>ca</a:t>
            </a:r>
            <a:r>
              <a:rPr lang="en-US" dirty="0" smtClean="0"/>
              <a:t> 400 billion USD / </a:t>
            </a:r>
            <a:r>
              <a:rPr lang="en-US" dirty="0" err="1" smtClean="0"/>
              <a:t>yr</a:t>
            </a:r>
            <a:r>
              <a:rPr lang="en-US" dirty="0" smtClean="0"/>
              <a:t> on public research. </a:t>
            </a:r>
          </a:p>
          <a:p>
            <a:r>
              <a:rPr lang="en-US" dirty="0" smtClean="0"/>
              <a:t>The outputs include: </a:t>
            </a:r>
          </a:p>
          <a:p>
            <a:pPr lvl="1"/>
            <a:r>
              <a:rPr lang="en-US" dirty="0" smtClean="0"/>
              <a:t>Knowledge / papers / patents</a:t>
            </a:r>
          </a:p>
          <a:p>
            <a:pPr lvl="1"/>
            <a:r>
              <a:rPr lang="en-US" dirty="0" smtClean="0"/>
              <a:t>Organizations</a:t>
            </a:r>
          </a:p>
          <a:p>
            <a:pPr lvl="1"/>
            <a:r>
              <a:rPr lang="en-US" dirty="0" smtClean="0"/>
              <a:t>People</a:t>
            </a:r>
          </a:p>
          <a:p>
            <a:pPr lvl="1"/>
            <a:r>
              <a:rPr lang="en-US" dirty="0"/>
              <a:t>M</a:t>
            </a:r>
            <a:r>
              <a:rPr lang="en-US" dirty="0" smtClean="0"/>
              <a:t>aterials</a:t>
            </a:r>
          </a:p>
          <a:p>
            <a:pPr lvl="1"/>
            <a:r>
              <a:rPr lang="en-US" b="1" dirty="0" smtClean="0"/>
              <a:t>Data – many billions/year and much is lost</a:t>
            </a:r>
            <a:endParaRPr lang="en-US" b="1" dirty="0"/>
          </a:p>
        </p:txBody>
      </p:sp>
    </p:spTree>
    <p:extLst>
      <p:ext uri="{BB962C8B-B14F-4D97-AF65-F5344CB8AC3E}">
        <p14:creationId xmlns:p14="http://schemas.microsoft.com/office/powerpoint/2010/main" val="63760689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29738" y="287506"/>
            <a:ext cx="6824905" cy="1077218"/>
          </a:xfrm>
          <a:prstGeom prst="rect">
            <a:avLst/>
          </a:prstGeom>
          <a:noFill/>
        </p:spPr>
        <p:txBody>
          <a:bodyPr wrap="none" rtlCol="0">
            <a:spAutoFit/>
          </a:bodyPr>
          <a:lstStyle/>
          <a:p>
            <a:pPr algn="ctr"/>
            <a:r>
              <a:rPr lang="en-US" sz="3200" dirty="0" smtClean="0"/>
              <a:t>US Taxpayers spend 139 Billion USD / </a:t>
            </a:r>
            <a:r>
              <a:rPr lang="en-US" sz="3200" dirty="0" err="1" smtClean="0"/>
              <a:t>yr</a:t>
            </a:r>
            <a:r>
              <a:rPr lang="en-US" sz="3200" dirty="0" smtClean="0"/>
              <a:t> </a:t>
            </a:r>
          </a:p>
          <a:p>
            <a:pPr algn="ctr"/>
            <a:r>
              <a:rPr lang="en-US" sz="3200" dirty="0" smtClean="0"/>
              <a:t>on Scientific Research</a:t>
            </a:r>
            <a:endParaRPr lang="en-US" sz="3200" dirty="0"/>
          </a:p>
        </p:txBody>
      </p:sp>
      <p:sp>
        <p:nvSpPr>
          <p:cNvPr id="5" name="TextBox 4"/>
          <p:cNvSpPr txBox="1"/>
          <p:nvPr/>
        </p:nvSpPr>
        <p:spPr>
          <a:xfrm>
            <a:off x="1018076" y="1799640"/>
            <a:ext cx="7140497" cy="1077218"/>
          </a:xfrm>
          <a:prstGeom prst="rect">
            <a:avLst/>
          </a:prstGeom>
          <a:noFill/>
        </p:spPr>
        <p:txBody>
          <a:bodyPr wrap="none" rtlCol="0">
            <a:spAutoFit/>
          </a:bodyPr>
          <a:lstStyle/>
          <a:p>
            <a:pPr algn="ctr"/>
            <a:r>
              <a:rPr lang="en-US" sz="3200" dirty="0" smtClean="0"/>
              <a:t>4 Billion USD on human genome</a:t>
            </a:r>
          </a:p>
          <a:p>
            <a:pPr algn="ctr"/>
            <a:r>
              <a:rPr lang="en-US" sz="3200" dirty="0" smtClean="0"/>
              <a:t>yielded 800 Billion USD and 4 M job-years</a:t>
            </a:r>
            <a:endParaRPr lang="en-US" sz="3200" dirty="0"/>
          </a:p>
        </p:txBody>
      </p:sp>
      <p:pic>
        <p:nvPicPr>
          <p:cNvPr id="6" name="Picture 5"/>
          <p:cNvPicPr>
            <a:picLocks noChangeAspect="1"/>
          </p:cNvPicPr>
          <p:nvPr/>
        </p:nvPicPr>
        <p:blipFill>
          <a:blip r:embed="rId2"/>
          <a:stretch>
            <a:fillRect/>
          </a:stretch>
        </p:blipFill>
        <p:spPr>
          <a:xfrm>
            <a:off x="1424483" y="3651873"/>
            <a:ext cx="6295921" cy="2689390"/>
          </a:xfrm>
          <a:prstGeom prst="rect">
            <a:avLst/>
          </a:prstGeom>
        </p:spPr>
      </p:pic>
    </p:spTree>
    <p:extLst>
      <p:ext uri="{BB962C8B-B14F-4D97-AF65-F5344CB8AC3E}">
        <p14:creationId xmlns:p14="http://schemas.microsoft.com/office/powerpoint/2010/main" val="356911642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4060" y="1468815"/>
            <a:ext cx="7964519" cy="2554545"/>
          </a:xfrm>
          <a:prstGeom prst="rect">
            <a:avLst/>
          </a:prstGeom>
        </p:spPr>
        <p:txBody>
          <a:bodyPr wrap="square">
            <a:spAutoFit/>
          </a:bodyPr>
          <a:lstStyle/>
          <a:p>
            <a:r>
              <a:rPr lang="en-US" sz="3200" dirty="0" smtClean="0"/>
              <a:t>…three </a:t>
            </a:r>
            <a:r>
              <a:rPr lang="en-US" sz="3200" dirty="0"/>
              <a:t>problems—flawed design, non-publication, and poor reporting—together meant </a:t>
            </a:r>
            <a:r>
              <a:rPr lang="en-US" sz="3200" b="1" dirty="0" smtClean="0"/>
              <a:t>&gt;85</a:t>
            </a:r>
            <a:r>
              <a:rPr lang="en-US" sz="3200" b="1" dirty="0"/>
              <a:t>% of research funds were wasted</a:t>
            </a:r>
            <a:r>
              <a:rPr lang="en-US" sz="3200" dirty="0"/>
              <a:t>, </a:t>
            </a:r>
            <a:r>
              <a:rPr lang="en-US" sz="3200" dirty="0" smtClean="0"/>
              <a:t>a </a:t>
            </a:r>
            <a:r>
              <a:rPr lang="en-US" sz="3200" dirty="0"/>
              <a:t>global total loss </a:t>
            </a:r>
            <a:r>
              <a:rPr lang="en-US" sz="3200" b="1" dirty="0" smtClean="0"/>
              <a:t>&gt;100 </a:t>
            </a:r>
            <a:r>
              <a:rPr lang="en-US" sz="3200" b="1" dirty="0"/>
              <a:t>billion </a:t>
            </a:r>
            <a:r>
              <a:rPr lang="en-US" sz="3200" b="1" dirty="0" smtClean="0"/>
              <a:t>USD per </a:t>
            </a:r>
            <a:r>
              <a:rPr lang="en-US" sz="3200" b="1" dirty="0"/>
              <a:t>year</a:t>
            </a:r>
            <a:r>
              <a:rPr lang="en-US" sz="3200" dirty="0" smtClean="0"/>
              <a:t>. </a:t>
            </a:r>
            <a:r>
              <a:rPr lang="en-US" sz="3200" i="1" dirty="0" smtClean="0"/>
              <a:t>[Lancet 2009]</a:t>
            </a:r>
            <a:endParaRPr lang="en-US" sz="3200" i="1" dirty="0"/>
          </a:p>
        </p:txBody>
      </p:sp>
      <p:sp>
        <p:nvSpPr>
          <p:cNvPr id="4" name="Rectangle 3"/>
          <p:cNvSpPr/>
          <p:nvPr/>
        </p:nvSpPr>
        <p:spPr>
          <a:xfrm>
            <a:off x="554060" y="4399024"/>
            <a:ext cx="8144126" cy="2062103"/>
          </a:xfrm>
          <a:prstGeom prst="rect">
            <a:avLst/>
          </a:prstGeom>
        </p:spPr>
        <p:txBody>
          <a:bodyPr wrap="square">
            <a:spAutoFit/>
          </a:bodyPr>
          <a:lstStyle/>
          <a:p>
            <a:r>
              <a:rPr lang="en-US" sz="3200" dirty="0" smtClean="0"/>
              <a:t>[Even more] waste </a:t>
            </a:r>
            <a:r>
              <a:rPr lang="en-US" sz="3200" dirty="0"/>
              <a:t>clearly occurs after publication: from </a:t>
            </a:r>
            <a:r>
              <a:rPr lang="en-US" sz="3200" b="1" dirty="0"/>
              <a:t>poor access, poor dissemination, and poor uptake</a:t>
            </a:r>
            <a:r>
              <a:rPr lang="en-US" sz="3200" dirty="0"/>
              <a:t> of the findings of research. </a:t>
            </a:r>
            <a:r>
              <a:rPr lang="en-US" sz="3200" i="1" dirty="0" smtClean="0"/>
              <a:t>[PLOS Medicine 2014-05-27]</a:t>
            </a:r>
            <a:endParaRPr lang="en-US" sz="3200" i="1" dirty="0"/>
          </a:p>
        </p:txBody>
      </p:sp>
      <p:sp>
        <p:nvSpPr>
          <p:cNvPr id="5" name="TextBox 4"/>
          <p:cNvSpPr txBox="1"/>
          <p:nvPr/>
        </p:nvSpPr>
        <p:spPr>
          <a:xfrm>
            <a:off x="923702" y="500389"/>
            <a:ext cx="7276727" cy="769441"/>
          </a:xfrm>
          <a:prstGeom prst="rect">
            <a:avLst/>
          </a:prstGeom>
          <a:noFill/>
        </p:spPr>
        <p:txBody>
          <a:bodyPr wrap="none" rtlCol="0">
            <a:spAutoFit/>
          </a:bodyPr>
          <a:lstStyle/>
          <a:p>
            <a:r>
              <a:rPr lang="en-US" sz="4400" dirty="0" smtClean="0"/>
              <a:t>Bad publication wastes science</a:t>
            </a:r>
            <a:endParaRPr lang="en-US" sz="4400" dirty="0"/>
          </a:p>
        </p:txBody>
      </p:sp>
    </p:spTree>
    <p:extLst>
      <p:ext uri="{BB962C8B-B14F-4D97-AF65-F5344CB8AC3E}">
        <p14:creationId xmlns:p14="http://schemas.microsoft.com/office/powerpoint/2010/main" val="112954200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Citizens pay $400,000,000,000</a:t>
            </a:r>
            <a:endParaRPr lang="en-US" dirty="0"/>
          </a:p>
        </p:txBody>
      </p:sp>
      <p:sp>
        <p:nvSpPr>
          <p:cNvPr id="4" name="Title 1"/>
          <p:cNvSpPr txBox="1">
            <a:spLocks/>
          </p:cNvSpPr>
          <p:nvPr/>
        </p:nvSpPr>
        <p:spPr>
          <a:xfrm>
            <a:off x="609600" y="5533792"/>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Value : ???</a:t>
            </a:r>
            <a:endParaRPr lang="en-US" dirty="0"/>
          </a:p>
        </p:txBody>
      </p:sp>
      <p:sp>
        <p:nvSpPr>
          <p:cNvPr id="6" name="Title 1"/>
          <p:cNvSpPr txBox="1">
            <a:spLocks/>
          </p:cNvSpPr>
          <p:nvPr/>
        </p:nvSpPr>
        <p:spPr>
          <a:xfrm>
            <a:off x="0" y="2016138"/>
            <a:ext cx="895477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 cost $300,000 each to create</a:t>
            </a:r>
            <a:endParaRPr lang="en-US" dirty="0"/>
          </a:p>
        </p:txBody>
      </p:sp>
      <p:sp>
        <p:nvSpPr>
          <p:cNvPr id="7" name="Title 1"/>
          <p:cNvSpPr txBox="1">
            <a:spLocks/>
          </p:cNvSpPr>
          <p:nvPr/>
        </p:nvSpPr>
        <p:spPr>
          <a:xfrm>
            <a:off x="457200" y="1078186"/>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 … for research in 1,500,000 articles </a:t>
            </a:r>
            <a:endParaRPr lang="en-US" dirty="0"/>
          </a:p>
        </p:txBody>
      </p:sp>
      <p:sp>
        <p:nvSpPr>
          <p:cNvPr id="8" name="Title 1"/>
          <p:cNvSpPr txBox="1">
            <a:spLocks/>
          </p:cNvSpPr>
          <p:nvPr/>
        </p:nvSpPr>
        <p:spPr>
          <a:xfrm>
            <a:off x="0" y="3311538"/>
            <a:ext cx="91440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$7000 each to “publish” costs $10,000,000,000 </a:t>
            </a:r>
          </a:p>
        </p:txBody>
      </p:sp>
      <p:sp>
        <p:nvSpPr>
          <p:cNvPr id="9" name="Title 1"/>
          <p:cNvSpPr txBox="1">
            <a:spLocks/>
          </p:cNvSpPr>
          <p:nvPr/>
        </p:nvSpPr>
        <p:spPr>
          <a:xfrm>
            <a:off x="0" y="4645885"/>
            <a:ext cx="91440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“publishers” forbid access to 99.9% of citizens of the world</a:t>
            </a:r>
          </a:p>
        </p:txBody>
      </p:sp>
    </p:spTree>
    <p:extLst>
      <p:ext uri="{BB962C8B-B14F-4D97-AF65-F5344CB8AC3E}">
        <p14:creationId xmlns:p14="http://schemas.microsoft.com/office/powerpoint/2010/main" val="1332426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66" y="274638"/>
            <a:ext cx="9097334" cy="1143000"/>
          </a:xfrm>
        </p:spPr>
        <p:txBody>
          <a:bodyPr>
            <a:normAutofit/>
          </a:bodyPr>
          <a:lstStyle/>
          <a:p>
            <a:r>
              <a:rPr lang="en-US" dirty="0" smtClean="0"/>
              <a:t>Where is the Digital Enlightenment?</a:t>
            </a:r>
            <a:endParaRPr lang="en-US" dirty="0"/>
          </a:p>
        </p:txBody>
      </p:sp>
      <p:sp>
        <p:nvSpPr>
          <p:cNvPr id="3" name="Content Placeholder 2"/>
          <p:cNvSpPr>
            <a:spLocks noGrp="1"/>
          </p:cNvSpPr>
          <p:nvPr>
            <p:ph idx="1"/>
          </p:nvPr>
        </p:nvSpPr>
        <p:spPr>
          <a:xfrm>
            <a:off x="457200" y="2332037"/>
            <a:ext cx="8229600" cy="4525963"/>
          </a:xfrm>
        </p:spPr>
        <p:txBody>
          <a:bodyPr>
            <a:normAutofit/>
          </a:bodyPr>
          <a:lstStyle/>
          <a:p>
            <a:r>
              <a:rPr lang="en-US" sz="4400" dirty="0" smtClean="0"/>
              <a:t>Science is done in C20</a:t>
            </a:r>
            <a:r>
              <a:rPr lang="en-US" sz="4400" baseline="30000" dirty="0" smtClean="0"/>
              <a:t>th</a:t>
            </a:r>
            <a:r>
              <a:rPr lang="en-US" sz="4400" dirty="0" smtClean="0"/>
              <a:t> ways …</a:t>
            </a:r>
          </a:p>
          <a:p>
            <a:r>
              <a:rPr lang="en-US" sz="4400" dirty="0" smtClean="0"/>
              <a:t>…communicated in C19</a:t>
            </a:r>
            <a:r>
              <a:rPr lang="en-US" sz="4400" baseline="30000" dirty="0" smtClean="0"/>
              <a:t>th</a:t>
            </a:r>
            <a:r>
              <a:rPr lang="en-US" sz="4400" dirty="0" smtClean="0"/>
              <a:t> ways …</a:t>
            </a:r>
          </a:p>
          <a:p>
            <a:r>
              <a:rPr lang="en-US" sz="4400" dirty="0" smtClean="0"/>
              <a:t>… losing the power of C21</a:t>
            </a:r>
            <a:r>
              <a:rPr lang="en-US" sz="4400" baseline="30000" dirty="0" smtClean="0"/>
              <a:t>st</a:t>
            </a:r>
            <a:r>
              <a:rPr lang="en-US" sz="4400" dirty="0" smtClean="0"/>
              <a:t> </a:t>
            </a:r>
            <a:endParaRPr lang="en-US" sz="4400" dirty="0"/>
          </a:p>
        </p:txBody>
      </p:sp>
    </p:spTree>
    <p:extLst>
      <p:ext uri="{BB962C8B-B14F-4D97-AF65-F5344CB8AC3E}">
        <p14:creationId xmlns:p14="http://schemas.microsoft.com/office/powerpoint/2010/main" val="3104555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76119" y="4463917"/>
            <a:ext cx="4572000" cy="646331"/>
          </a:xfrm>
          <a:prstGeom prst="rect">
            <a:avLst/>
          </a:prstGeom>
        </p:spPr>
        <p:txBody>
          <a:bodyPr>
            <a:spAutoFit/>
          </a:bodyPr>
          <a:lstStyle/>
          <a:p>
            <a:r>
              <a:rPr lang="en-US" dirty="0" smtClean="0">
                <a:hlinkClick r:id="rId2"/>
              </a:rPr>
              <a:t>http://michaelnielsen.org/blog/reinventing-discovery/</a:t>
            </a:r>
            <a:r>
              <a:rPr lang="en-US" dirty="0" smtClean="0"/>
              <a:t> </a:t>
            </a:r>
            <a:endParaRPr lang="en-US" dirty="0"/>
          </a:p>
        </p:txBody>
      </p:sp>
      <p:pic>
        <p:nvPicPr>
          <p:cNvPr id="3" name="Picture 2"/>
          <p:cNvPicPr>
            <a:picLocks noChangeAspect="1"/>
          </p:cNvPicPr>
          <p:nvPr/>
        </p:nvPicPr>
        <p:blipFill>
          <a:blip r:embed="rId3"/>
          <a:stretch>
            <a:fillRect/>
          </a:stretch>
        </p:blipFill>
        <p:spPr>
          <a:xfrm>
            <a:off x="224090" y="0"/>
            <a:ext cx="4541722" cy="6858000"/>
          </a:xfrm>
          <a:prstGeom prst="rect">
            <a:avLst/>
          </a:prstGeom>
        </p:spPr>
      </p:pic>
      <p:pic>
        <p:nvPicPr>
          <p:cNvPr id="4" name="Picture 3"/>
          <p:cNvPicPr>
            <a:picLocks noChangeAspect="1"/>
          </p:cNvPicPr>
          <p:nvPr/>
        </p:nvPicPr>
        <p:blipFill>
          <a:blip r:embed="rId4"/>
          <a:stretch>
            <a:fillRect/>
          </a:stretch>
        </p:blipFill>
        <p:spPr>
          <a:xfrm>
            <a:off x="5906188" y="581455"/>
            <a:ext cx="1487316" cy="1673230"/>
          </a:xfrm>
          <a:prstGeom prst="rect">
            <a:avLst/>
          </a:prstGeom>
        </p:spPr>
      </p:pic>
      <p:sp>
        <p:nvSpPr>
          <p:cNvPr id="5" name="Rectangle 4"/>
          <p:cNvSpPr/>
          <p:nvPr/>
        </p:nvSpPr>
        <p:spPr>
          <a:xfrm>
            <a:off x="4127906" y="3521223"/>
            <a:ext cx="7595021" cy="369332"/>
          </a:xfrm>
          <a:prstGeom prst="rect">
            <a:avLst/>
          </a:prstGeom>
        </p:spPr>
        <p:txBody>
          <a:bodyPr wrap="square">
            <a:spAutoFit/>
          </a:bodyPr>
          <a:lstStyle/>
          <a:p>
            <a:r>
              <a:rPr lang="en-US" dirty="0">
                <a:hlinkClick r:id="rId5"/>
              </a:rPr>
              <a:t>http://en.wikipedia.org/wiki/</a:t>
            </a:r>
            <a:r>
              <a:rPr lang="en-US" dirty="0" smtClean="0">
                <a:hlinkClick r:id="rId5"/>
              </a:rPr>
              <a:t>Reinventing_Discovery</a:t>
            </a:r>
            <a:r>
              <a:rPr lang="en-US" dirty="0" smtClean="0"/>
              <a:t> </a:t>
            </a:r>
            <a:endParaRPr lang="en-US" dirty="0"/>
          </a:p>
        </p:txBody>
      </p:sp>
    </p:spTree>
    <p:extLst>
      <p:ext uri="{BB962C8B-B14F-4D97-AF65-F5344CB8AC3E}">
        <p14:creationId xmlns:p14="http://schemas.microsoft.com/office/powerpoint/2010/main" val="395881246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30851" y="5818124"/>
            <a:ext cx="5934512" cy="646331"/>
          </a:xfrm>
          <a:prstGeom prst="rect">
            <a:avLst/>
          </a:prstGeom>
          <a:noFill/>
        </p:spPr>
        <p:txBody>
          <a:bodyPr wrap="none" rtlCol="0">
            <a:spAutoFit/>
          </a:bodyPr>
          <a:lstStyle/>
          <a:p>
            <a:r>
              <a:rPr lang="en-US" dirty="0">
                <a:hlinkClick r:id="rId2"/>
              </a:rPr>
              <a:t>http://gowers.wordpress.com/2013/11/03/dbd1-initial-post</a:t>
            </a:r>
            <a:r>
              <a:rPr lang="en-US" dirty="0" smtClean="0">
                <a:hlinkClick r:id="rId2"/>
              </a:rPr>
              <a:t>/</a:t>
            </a:r>
            <a:r>
              <a:rPr lang="en-US" dirty="0" smtClean="0"/>
              <a:t> </a:t>
            </a:r>
          </a:p>
          <a:p>
            <a:endParaRPr lang="en-US" dirty="0"/>
          </a:p>
        </p:txBody>
      </p:sp>
      <p:sp>
        <p:nvSpPr>
          <p:cNvPr id="4" name="TextBox 3"/>
          <p:cNvSpPr txBox="1"/>
          <p:nvPr/>
        </p:nvSpPr>
        <p:spPr>
          <a:xfrm>
            <a:off x="1425460" y="5306314"/>
            <a:ext cx="6769702" cy="369332"/>
          </a:xfrm>
          <a:prstGeom prst="rect">
            <a:avLst/>
          </a:prstGeom>
          <a:noFill/>
        </p:spPr>
        <p:txBody>
          <a:bodyPr wrap="none" rtlCol="0">
            <a:spAutoFit/>
          </a:bodyPr>
          <a:lstStyle/>
          <a:p>
            <a:r>
              <a:rPr lang="en-US" dirty="0">
                <a:hlinkClick r:id="rId3"/>
              </a:rPr>
              <a:t>http://polymathprojects.org/2013/11/04/polymath9-pnp/#</a:t>
            </a:r>
            <a:r>
              <a:rPr lang="en-US" dirty="0" smtClean="0">
                <a:hlinkClick r:id="rId3"/>
              </a:rPr>
              <a:t>comments</a:t>
            </a:r>
            <a:r>
              <a:rPr lang="en-US" dirty="0" smtClean="0"/>
              <a:t> </a:t>
            </a:r>
            <a:endParaRPr lang="en-US" dirty="0"/>
          </a:p>
        </p:txBody>
      </p:sp>
      <p:sp>
        <p:nvSpPr>
          <p:cNvPr id="5" name="TextBox 4"/>
          <p:cNvSpPr txBox="1"/>
          <p:nvPr/>
        </p:nvSpPr>
        <p:spPr>
          <a:xfrm>
            <a:off x="2302947" y="0"/>
            <a:ext cx="4660989" cy="1569660"/>
          </a:xfrm>
          <a:prstGeom prst="rect">
            <a:avLst/>
          </a:prstGeom>
          <a:noFill/>
        </p:spPr>
        <p:txBody>
          <a:bodyPr wrap="none" rtlCol="0">
            <a:spAutoFit/>
          </a:bodyPr>
          <a:lstStyle/>
          <a:p>
            <a:pPr algn="ctr"/>
            <a:r>
              <a:rPr lang="en-US" sz="3200" dirty="0" smtClean="0"/>
              <a:t>The Polymath project</a:t>
            </a:r>
          </a:p>
          <a:p>
            <a:pPr algn="ctr"/>
            <a:r>
              <a:rPr lang="en-US" sz="3200" dirty="0" smtClean="0"/>
              <a:t> </a:t>
            </a:r>
          </a:p>
          <a:p>
            <a:pPr algn="ctr"/>
            <a:r>
              <a:rPr lang="en-US" sz="3200" i="1" dirty="0" smtClean="0"/>
              <a:t>Tim </a:t>
            </a:r>
            <a:r>
              <a:rPr lang="en-US" sz="3200" i="1" dirty="0" err="1" smtClean="0"/>
              <a:t>Gowers</a:t>
            </a:r>
            <a:r>
              <a:rPr lang="en-US" sz="3200" i="1" dirty="0" smtClean="0"/>
              <a:t> and the world</a:t>
            </a:r>
            <a:endParaRPr lang="en-US" sz="3200" i="1" dirty="0"/>
          </a:p>
        </p:txBody>
      </p:sp>
      <p:pic>
        <p:nvPicPr>
          <p:cNvPr id="6" name="Picture 5"/>
          <p:cNvPicPr>
            <a:picLocks noChangeAspect="1"/>
          </p:cNvPicPr>
          <p:nvPr/>
        </p:nvPicPr>
        <p:blipFill>
          <a:blip r:embed="rId4"/>
          <a:stretch>
            <a:fillRect/>
          </a:stretch>
        </p:blipFill>
        <p:spPr>
          <a:xfrm>
            <a:off x="426573" y="1736366"/>
            <a:ext cx="8108367" cy="3198624"/>
          </a:xfrm>
          <a:prstGeom prst="rect">
            <a:avLst/>
          </a:prstGeom>
        </p:spPr>
      </p:pic>
    </p:spTree>
    <p:extLst>
      <p:ext uri="{BB962C8B-B14F-4D97-AF65-F5344CB8AC3E}">
        <p14:creationId xmlns:p14="http://schemas.microsoft.com/office/powerpoint/2010/main" val="14812112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071"/>
            <a:ext cx="8229600" cy="739108"/>
          </a:xfrm>
        </p:spPr>
        <p:txBody>
          <a:bodyPr>
            <a:normAutofit fontScale="90000"/>
          </a:bodyPr>
          <a:lstStyle/>
          <a:p>
            <a:r>
              <a:rPr lang="en-US" dirty="0" smtClean="0"/>
              <a:t>“Free” and “Open”</a:t>
            </a:r>
            <a:endParaRPr lang="en-US" dirty="0"/>
          </a:p>
        </p:txBody>
      </p:sp>
      <p:sp>
        <p:nvSpPr>
          <p:cNvPr id="3" name="Content Placeholder 2"/>
          <p:cNvSpPr>
            <a:spLocks noGrp="1"/>
          </p:cNvSpPr>
          <p:nvPr>
            <p:ph idx="1"/>
          </p:nvPr>
        </p:nvSpPr>
        <p:spPr>
          <a:xfrm>
            <a:off x="726613" y="1238051"/>
            <a:ext cx="8229600" cy="5316895"/>
          </a:xfrm>
        </p:spPr>
        <p:txBody>
          <a:bodyPr>
            <a:normAutofit fontScale="70000" lnSpcReduction="20000"/>
          </a:bodyPr>
          <a:lstStyle/>
          <a:p>
            <a:endParaRPr lang="en-US" dirty="0" smtClean="0"/>
          </a:p>
          <a:p>
            <a:r>
              <a:rPr lang="en-US" sz="4600" dirty="0" smtClean="0"/>
              <a:t>"Free software is a matter of liberty, not price. </a:t>
            </a:r>
            <a:r>
              <a:rPr lang="en-US" sz="4600" b="1" dirty="0" smtClean="0">
                <a:hlinkClick r:id="rId2"/>
              </a:rPr>
              <a:t>’free speech', not 'free beer'</a:t>
            </a:r>
            <a:r>
              <a:rPr lang="en-US" sz="4600" dirty="0" smtClean="0">
                <a:hlinkClick r:id="rId2"/>
              </a:rPr>
              <a:t>”. </a:t>
            </a:r>
            <a:r>
              <a:rPr lang="en-US" sz="4600" dirty="0" smtClean="0"/>
              <a:t>(R M Stallman)</a:t>
            </a:r>
          </a:p>
          <a:p>
            <a:pPr marL="0" indent="0">
              <a:buNone/>
            </a:pPr>
            <a:endParaRPr lang="en-US" sz="4600" dirty="0" smtClean="0"/>
          </a:p>
          <a:p>
            <a:r>
              <a:rPr lang="en-US" sz="4600" dirty="0" smtClean="0"/>
              <a:t>“A piece of data or content is </a:t>
            </a:r>
            <a:r>
              <a:rPr lang="en-US" sz="4600" b="1" dirty="0" smtClean="0"/>
              <a:t>open</a:t>
            </a:r>
            <a:r>
              <a:rPr lang="en-US" sz="4600" dirty="0" smtClean="0"/>
              <a:t> if anyone is </a:t>
            </a:r>
            <a:r>
              <a:rPr lang="en-US" sz="4600" b="1" dirty="0" smtClean="0"/>
              <a:t>free to use, reuse, and redistribute </a:t>
            </a:r>
            <a:r>
              <a:rPr lang="en-US" sz="4600" dirty="0" smtClean="0"/>
              <a:t>it” (OKFN)</a:t>
            </a:r>
            <a:r>
              <a:rPr lang="en-US" sz="4600" i="1" dirty="0" smtClean="0">
                <a:hlinkClick r:id="rId3"/>
              </a:rPr>
              <a:t>http://opendefinition.org/</a:t>
            </a:r>
            <a:endParaRPr lang="en-US" sz="4600" i="1" dirty="0" smtClean="0"/>
          </a:p>
          <a:p>
            <a:endParaRPr lang="en-US" dirty="0" smtClean="0"/>
          </a:p>
          <a:p>
            <a:r>
              <a:rPr lang="en-US" dirty="0" smtClean="0"/>
              <a:t>“open” (access) has multiple incompatible “definitions”. Major split is “human eyeballs” </a:t>
            </a:r>
            <a:r>
              <a:rPr lang="en-US" dirty="0" err="1" smtClean="0"/>
              <a:t>vs</a:t>
            </a:r>
            <a:r>
              <a:rPr lang="en-US" dirty="0" smtClean="0"/>
              <a:t> copying and machine “reusability”</a:t>
            </a:r>
          </a:p>
          <a:p>
            <a:r>
              <a:rPr lang="en-US" dirty="0" smtClean="0"/>
              <a:t>“Open” is a marketing term for publishers, who frequently (often deliberately) do not grant full Openness.</a:t>
            </a:r>
          </a:p>
          <a:p>
            <a:pPr marL="0" indent="0">
              <a:buNone/>
            </a:pPr>
            <a:endParaRPr lang="en-US" dirty="0" smtClean="0"/>
          </a:p>
          <a:p>
            <a:pPr marL="0" indent="0">
              <a:buNone/>
            </a:pPr>
            <a:r>
              <a:rPr lang="en-US" dirty="0" smtClean="0"/>
              <a:t>“Gratis” </a:t>
            </a:r>
            <a:r>
              <a:rPr lang="en-US" dirty="0" err="1" smtClean="0"/>
              <a:t>vs</a:t>
            </a:r>
            <a:r>
              <a:rPr lang="en-US" dirty="0" smtClean="0"/>
              <a:t> “</a:t>
            </a:r>
            <a:r>
              <a:rPr lang="en-US" dirty="0" err="1" smtClean="0"/>
              <a:t>Libre</a:t>
            </a:r>
            <a:r>
              <a:rPr lang="en-US" dirty="0" smtClean="0"/>
              <a:t>”</a:t>
            </a:r>
            <a:endParaRPr lang="en-US" dirty="0"/>
          </a:p>
        </p:txBody>
      </p:sp>
    </p:spTree>
    <p:extLst>
      <p:ext uri="{BB962C8B-B14F-4D97-AF65-F5344CB8AC3E}">
        <p14:creationId xmlns:p14="http://schemas.microsoft.com/office/powerpoint/2010/main" val="43543196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787400"/>
            <a:ext cx="9144000" cy="5270558"/>
          </a:xfrm>
          <a:prstGeom prst="rect">
            <a:avLst/>
          </a:prstGeom>
        </p:spPr>
      </p:pic>
    </p:spTree>
    <p:extLst>
      <p:ext uri="{BB962C8B-B14F-4D97-AF65-F5344CB8AC3E}">
        <p14:creationId xmlns:p14="http://schemas.microsoft.com/office/powerpoint/2010/main" val="4100174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921"/>
          </a:xfrm>
        </p:spPr>
        <p:txBody>
          <a:bodyPr>
            <a:normAutofit fontScale="90000"/>
          </a:bodyPr>
          <a:lstStyle/>
          <a:p>
            <a:pPr algn="l"/>
            <a:r>
              <a:rPr lang="en-US" dirty="0" smtClean="0"/>
              <a:t>4 Freedoms (Richard Stallman)</a:t>
            </a:r>
            <a:endParaRPr lang="en-US" dirty="0"/>
          </a:p>
        </p:txBody>
      </p:sp>
      <p:pic>
        <p:nvPicPr>
          <p:cNvPr id="4" name="Content Placeholder 3"/>
          <p:cNvPicPr>
            <a:picLocks noGrp="1" noChangeAspect="1"/>
          </p:cNvPicPr>
          <p:nvPr>
            <p:ph idx="1"/>
          </p:nvPr>
        </p:nvPicPr>
        <p:blipFill>
          <a:blip r:embed="rId2"/>
          <a:srcRect t="31668" b="31668"/>
          <a:stretch>
            <a:fillRect/>
          </a:stretch>
        </p:blipFill>
        <p:spPr>
          <a:xfrm>
            <a:off x="7241483" y="274638"/>
            <a:ext cx="1801930" cy="990992"/>
          </a:xfrm>
        </p:spPr>
      </p:pic>
      <p:sp>
        <p:nvSpPr>
          <p:cNvPr id="5" name="Rectangle 4"/>
          <p:cNvSpPr/>
          <p:nvPr/>
        </p:nvSpPr>
        <p:spPr>
          <a:xfrm>
            <a:off x="457200" y="1394070"/>
            <a:ext cx="8420594" cy="3046988"/>
          </a:xfrm>
          <a:prstGeom prst="rect">
            <a:avLst/>
          </a:prstGeom>
        </p:spPr>
        <p:txBody>
          <a:bodyPr wrap="square">
            <a:spAutoFit/>
          </a:bodyPr>
          <a:lstStyle/>
          <a:p>
            <a:pPr marL="285750" indent="-285750">
              <a:buFont typeface="Arial"/>
              <a:buChar char="•"/>
            </a:pPr>
            <a:r>
              <a:rPr lang="en-US" sz="2400" dirty="0"/>
              <a:t>Freedom 0: The freedom to </a:t>
            </a:r>
            <a:r>
              <a:rPr lang="en-US" sz="2400" b="1" dirty="0"/>
              <a:t>run the program for any </a:t>
            </a:r>
            <a:r>
              <a:rPr lang="en-US" sz="2400" b="1" dirty="0" smtClean="0"/>
              <a:t>purpose</a:t>
            </a:r>
            <a:r>
              <a:rPr lang="en-US" sz="2400" dirty="0" smtClean="0"/>
              <a:t>.</a:t>
            </a:r>
          </a:p>
          <a:p>
            <a:pPr marL="285750" indent="-285750">
              <a:buFont typeface="Arial"/>
              <a:buChar char="•"/>
            </a:pPr>
            <a:r>
              <a:rPr lang="en-US" sz="2400" dirty="0" smtClean="0"/>
              <a:t>Freedom </a:t>
            </a:r>
            <a:r>
              <a:rPr lang="en-US" sz="2400" dirty="0"/>
              <a:t>1: The freedom to study </a:t>
            </a:r>
            <a:r>
              <a:rPr lang="en-US" sz="2400" b="1" dirty="0"/>
              <a:t>how the program works, and change it</a:t>
            </a:r>
            <a:r>
              <a:rPr lang="en-US" sz="2400" dirty="0"/>
              <a:t> to make it do what you </a:t>
            </a:r>
            <a:r>
              <a:rPr lang="en-US" sz="2400" dirty="0" smtClean="0"/>
              <a:t>wish.</a:t>
            </a:r>
          </a:p>
          <a:p>
            <a:pPr marL="285750" indent="-285750">
              <a:buFont typeface="Arial"/>
              <a:buChar char="•"/>
            </a:pPr>
            <a:r>
              <a:rPr lang="en-US" sz="2400" dirty="0" smtClean="0"/>
              <a:t>Freedom </a:t>
            </a:r>
            <a:r>
              <a:rPr lang="en-US" sz="2400" dirty="0"/>
              <a:t>2: The freedom </a:t>
            </a:r>
            <a:r>
              <a:rPr lang="en-US" sz="2400" b="1" dirty="0"/>
              <a:t>to redistribute copies </a:t>
            </a:r>
            <a:r>
              <a:rPr lang="en-US" sz="2400" dirty="0"/>
              <a:t>so you can help your </a:t>
            </a:r>
            <a:r>
              <a:rPr lang="en-US" sz="2400" dirty="0" smtClean="0"/>
              <a:t>neighbor.</a:t>
            </a:r>
          </a:p>
          <a:p>
            <a:pPr marL="285750" indent="-285750">
              <a:buFont typeface="Arial"/>
              <a:buChar char="•"/>
            </a:pPr>
            <a:r>
              <a:rPr lang="en-US" sz="2400" dirty="0" smtClean="0"/>
              <a:t>Freedom </a:t>
            </a:r>
            <a:r>
              <a:rPr lang="en-US" sz="2400" dirty="0"/>
              <a:t>3: The freedom to </a:t>
            </a:r>
            <a:r>
              <a:rPr lang="en-US" sz="2400" b="1" dirty="0"/>
              <a:t>improve the program</a:t>
            </a:r>
            <a:r>
              <a:rPr lang="en-US" sz="2400" dirty="0"/>
              <a:t>, and release your improvements (and modified versions in general) to the public, so that the whole community benefits.</a:t>
            </a:r>
          </a:p>
        </p:txBody>
      </p:sp>
      <p:sp>
        <p:nvSpPr>
          <p:cNvPr id="6" name="Rectangle 5"/>
          <p:cNvSpPr/>
          <p:nvPr/>
        </p:nvSpPr>
        <p:spPr>
          <a:xfrm>
            <a:off x="676604" y="4826675"/>
            <a:ext cx="8201189" cy="1477328"/>
          </a:xfrm>
          <a:prstGeom prst="rect">
            <a:avLst/>
          </a:prstGeom>
        </p:spPr>
        <p:txBody>
          <a:bodyPr wrap="square">
            <a:spAutoFit/>
          </a:bodyPr>
          <a:lstStyle/>
          <a:p>
            <a:r>
              <a:rPr lang="en-US" dirty="0"/>
              <a:t>"I’ve spent a third of my life building software based on </a:t>
            </a:r>
            <a:r>
              <a:rPr lang="en-US" dirty="0" err="1" smtClean="0"/>
              <a:t>Stallman’s</a:t>
            </a:r>
            <a:r>
              <a:rPr lang="en-US" u="sng" dirty="0" err="1" smtClean="0">
                <a:hlinkClick r:id="rId3"/>
              </a:rPr>
              <a:t>four</a:t>
            </a:r>
            <a:r>
              <a:rPr lang="en-US" u="sng" dirty="0" smtClean="0">
                <a:hlinkClick r:id="rId3"/>
              </a:rPr>
              <a:t> </a:t>
            </a:r>
            <a:r>
              <a:rPr lang="en-US" u="sng" dirty="0">
                <a:hlinkClick r:id="rId3"/>
              </a:rPr>
              <a:t>freedoms, and I’ve been astonished by the results. WordPress wouldn’t be here if it weren’t for those freedoms, and it couldn’t have evolved the way it has</a:t>
            </a:r>
            <a:r>
              <a:rPr lang="en-US" u="sng" dirty="0" smtClean="0">
                <a:hlinkClick r:id="rId3"/>
              </a:rPr>
              <a:t>.”</a:t>
            </a:r>
          </a:p>
          <a:p>
            <a:endParaRPr lang="en-US" u="sng" dirty="0">
              <a:hlinkClick r:id="rId3"/>
            </a:endParaRPr>
          </a:p>
          <a:p>
            <a:r>
              <a:rPr lang="en-US" dirty="0"/>
              <a:t>- </a:t>
            </a:r>
            <a:r>
              <a:rPr lang="en-US" i="1" u="sng" dirty="0">
                <a:hlinkClick r:id="rId4"/>
              </a:rPr>
              <a:t>Matt Mullenweg, co-creator of WordPress</a:t>
            </a:r>
            <a:endParaRPr lang="en-US" i="1" dirty="0"/>
          </a:p>
        </p:txBody>
      </p:sp>
    </p:spTree>
    <p:extLst>
      <p:ext uri="{BB962C8B-B14F-4D97-AF65-F5344CB8AC3E}">
        <p14:creationId xmlns:p14="http://schemas.microsoft.com/office/powerpoint/2010/main" val="6369518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Critical Historical Open Events</a:t>
            </a:r>
            <a:endParaRPr lang="en-US" sz="4800" dirty="0"/>
          </a:p>
        </p:txBody>
      </p:sp>
      <p:sp>
        <p:nvSpPr>
          <p:cNvPr id="3" name="Content Placeholder 2"/>
          <p:cNvSpPr>
            <a:spLocks noGrp="1"/>
          </p:cNvSpPr>
          <p:nvPr>
            <p:ph idx="1"/>
          </p:nvPr>
        </p:nvSpPr>
        <p:spPr/>
        <p:txBody>
          <a:bodyPr>
            <a:normAutofit/>
          </a:bodyPr>
          <a:lstStyle/>
          <a:p>
            <a:r>
              <a:rPr lang="en-US" sz="4000" b="1" dirty="0" smtClean="0"/>
              <a:t>Free Software Foundation </a:t>
            </a:r>
            <a:r>
              <a:rPr lang="en-US" sz="4000" dirty="0" smtClean="0"/>
              <a:t>(</a:t>
            </a:r>
            <a:r>
              <a:rPr lang="en-US" sz="4000" i="1" dirty="0" smtClean="0"/>
              <a:t>RMS, 1985</a:t>
            </a:r>
            <a:r>
              <a:rPr lang="en-US" sz="4000" dirty="0" smtClean="0"/>
              <a:t>) and </a:t>
            </a:r>
            <a:r>
              <a:rPr lang="en-US" sz="4000" b="1" dirty="0" smtClean="0"/>
              <a:t>Linux</a:t>
            </a:r>
            <a:r>
              <a:rPr lang="en-US" sz="4000" dirty="0" smtClean="0"/>
              <a:t> (</a:t>
            </a:r>
            <a:r>
              <a:rPr lang="en-US" sz="4000" i="1" dirty="0" smtClean="0"/>
              <a:t>Torvalds, 1991</a:t>
            </a:r>
            <a:r>
              <a:rPr lang="en-US" sz="4000" dirty="0" smtClean="0"/>
              <a:t>)</a:t>
            </a:r>
          </a:p>
          <a:p>
            <a:r>
              <a:rPr lang="en-US" sz="4000" dirty="0" smtClean="0"/>
              <a:t>The </a:t>
            </a:r>
            <a:r>
              <a:rPr lang="en-US" sz="4000" b="1" dirty="0" smtClean="0"/>
              <a:t>World Wide Web </a:t>
            </a:r>
            <a:r>
              <a:rPr lang="en-US" sz="4000" dirty="0" smtClean="0"/>
              <a:t>(</a:t>
            </a:r>
            <a:r>
              <a:rPr lang="en-US" sz="4000" i="1" dirty="0" smtClean="0"/>
              <a:t>TBL</a:t>
            </a:r>
            <a:r>
              <a:rPr lang="en-US" sz="4000" dirty="0" smtClean="0"/>
              <a:t>, 1991)</a:t>
            </a:r>
          </a:p>
          <a:p>
            <a:r>
              <a:rPr lang="en-US" sz="4000" dirty="0" smtClean="0"/>
              <a:t>The </a:t>
            </a:r>
            <a:r>
              <a:rPr lang="en-US" sz="4000" b="1" dirty="0" smtClean="0"/>
              <a:t>human genome </a:t>
            </a:r>
            <a:r>
              <a:rPr lang="en-US" sz="4000" dirty="0" smtClean="0"/>
              <a:t>(1990-2001)</a:t>
            </a:r>
          </a:p>
          <a:p>
            <a:pPr marL="0" indent="0">
              <a:buNone/>
            </a:pPr>
            <a:endParaRPr lang="en-US" sz="4000" dirty="0"/>
          </a:p>
          <a:p>
            <a:pPr marL="0" indent="0">
              <a:buNone/>
            </a:pPr>
            <a:r>
              <a:rPr lang="en-US" sz="4000" dirty="0" smtClean="0"/>
              <a:t>The life of </a:t>
            </a:r>
            <a:r>
              <a:rPr lang="en-US" sz="4000" b="1" dirty="0" smtClean="0"/>
              <a:t>Aaron </a:t>
            </a:r>
            <a:r>
              <a:rPr lang="en-US" sz="4000" b="1" dirty="0" err="1" smtClean="0"/>
              <a:t>Swarz</a:t>
            </a:r>
            <a:r>
              <a:rPr lang="en-US" sz="4000" b="1" dirty="0" smtClean="0"/>
              <a:t> </a:t>
            </a:r>
            <a:r>
              <a:rPr lang="en-US" sz="4000" dirty="0" smtClean="0"/>
              <a:t>(1986-2013)</a:t>
            </a:r>
            <a:endParaRPr lang="en-US" sz="4000" dirty="0"/>
          </a:p>
        </p:txBody>
      </p:sp>
    </p:spTree>
    <p:extLst>
      <p:ext uri="{BB962C8B-B14F-4D97-AF65-F5344CB8AC3E}">
        <p14:creationId xmlns:p14="http://schemas.microsoft.com/office/powerpoint/2010/main" val="429463945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206779"/>
            <a:ext cx="8055764" cy="461665"/>
          </a:xfrm>
          <a:prstGeom prst="rect">
            <a:avLst/>
          </a:prstGeom>
        </p:spPr>
        <p:txBody>
          <a:bodyPr wrap="square">
            <a:spAutoFit/>
          </a:bodyPr>
          <a:lstStyle/>
          <a:p>
            <a:r>
              <a:rPr lang="en-US" sz="2400" dirty="0" smtClean="0">
                <a:hlinkClick r:id="rId2"/>
              </a:rPr>
              <a:t>https://en.wikipedia.org/wiki/</a:t>
            </a:r>
            <a:r>
              <a:rPr lang="en-US" sz="2400" b="1" dirty="0" smtClean="0">
                <a:hlinkClick r:id="rId2"/>
              </a:rPr>
              <a:t>Bermuda_Principles</a:t>
            </a:r>
            <a:r>
              <a:rPr lang="en-US" sz="2400" dirty="0" smtClean="0"/>
              <a:t> </a:t>
            </a:r>
            <a:endParaRPr lang="en-US" sz="2400" dirty="0"/>
          </a:p>
        </p:txBody>
      </p:sp>
      <p:sp>
        <p:nvSpPr>
          <p:cNvPr id="5" name="Rectangle 4"/>
          <p:cNvSpPr/>
          <p:nvPr/>
        </p:nvSpPr>
        <p:spPr>
          <a:xfrm>
            <a:off x="264762" y="1059011"/>
            <a:ext cx="8686800" cy="3539431"/>
          </a:xfrm>
          <a:prstGeom prst="rect">
            <a:avLst/>
          </a:prstGeom>
        </p:spPr>
        <p:txBody>
          <a:bodyPr wrap="square">
            <a:spAutoFit/>
          </a:bodyPr>
          <a:lstStyle/>
          <a:p>
            <a:endParaRPr lang="en-US" sz="2800" dirty="0">
              <a:hlinkClick r:id="rId3"/>
            </a:endParaRPr>
          </a:p>
          <a:p>
            <a:pPr marL="285750" indent="-285750">
              <a:buFont typeface="Arial"/>
              <a:buChar char="•"/>
            </a:pPr>
            <a:r>
              <a:rPr lang="en-US" sz="2800" b="1" dirty="0" smtClean="0"/>
              <a:t>Automatic </a:t>
            </a:r>
            <a:r>
              <a:rPr lang="en-US" sz="2800" b="1" dirty="0"/>
              <a:t>release of sequence assemblies</a:t>
            </a:r>
            <a:r>
              <a:rPr lang="en-US" sz="2800" dirty="0"/>
              <a:t> larger than 1 kb (preferably within 24 hours).</a:t>
            </a:r>
          </a:p>
          <a:p>
            <a:pPr marL="285750" indent="-285750">
              <a:buFont typeface="Arial"/>
              <a:buChar char="•"/>
            </a:pPr>
            <a:r>
              <a:rPr lang="en-US" sz="2800" b="1" dirty="0"/>
              <a:t>Immediate publication of finished annotated sequences</a:t>
            </a:r>
            <a:r>
              <a:rPr lang="en-US" sz="2800" dirty="0"/>
              <a:t>.</a:t>
            </a:r>
          </a:p>
          <a:p>
            <a:pPr marL="285750" indent="-285750">
              <a:buFont typeface="Arial"/>
              <a:buChar char="•"/>
            </a:pPr>
            <a:r>
              <a:rPr lang="en-US" sz="2800" dirty="0"/>
              <a:t>Aim to make the </a:t>
            </a:r>
            <a:r>
              <a:rPr lang="en-US" sz="2800" b="1" dirty="0"/>
              <a:t>entire sequence freely available in the public domain</a:t>
            </a:r>
            <a:r>
              <a:rPr lang="en-US" sz="2800" dirty="0"/>
              <a:t> for both research and development in order to </a:t>
            </a:r>
            <a:r>
              <a:rPr lang="en-US" sz="2800" dirty="0" err="1"/>
              <a:t>maximise</a:t>
            </a:r>
            <a:r>
              <a:rPr lang="en-US" sz="2800" dirty="0"/>
              <a:t> benefits to </a:t>
            </a:r>
            <a:r>
              <a:rPr lang="en-US" sz="2800" dirty="0" smtClean="0"/>
              <a:t>society.</a:t>
            </a:r>
            <a:endParaRPr lang="en-US" sz="2800" dirty="0"/>
          </a:p>
        </p:txBody>
      </p:sp>
    </p:spTree>
    <p:extLst>
      <p:ext uri="{BB962C8B-B14F-4D97-AF65-F5344CB8AC3E}">
        <p14:creationId xmlns:p14="http://schemas.microsoft.com/office/powerpoint/2010/main" val="126713786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199" y="309400"/>
            <a:ext cx="7278797" cy="461665"/>
          </a:xfrm>
          <a:prstGeom prst="rect">
            <a:avLst/>
          </a:prstGeom>
        </p:spPr>
        <p:txBody>
          <a:bodyPr wrap="square">
            <a:spAutoFit/>
          </a:bodyPr>
          <a:lstStyle/>
          <a:p>
            <a:r>
              <a:rPr lang="en-US" sz="2400" dirty="0" smtClean="0">
                <a:hlinkClick r:id="rId2"/>
              </a:rPr>
              <a:t>http://www</a:t>
            </a:r>
            <a:r>
              <a:rPr lang="en-US" sz="2400" b="1" dirty="0" smtClean="0">
                <a:hlinkClick r:id="rId2"/>
              </a:rPr>
              <a:t>.budapestopenaccessinitiative.</a:t>
            </a:r>
            <a:r>
              <a:rPr lang="en-US" sz="2400" dirty="0" smtClean="0">
                <a:hlinkClick r:id="rId2"/>
              </a:rPr>
              <a:t>org/read</a:t>
            </a:r>
            <a:r>
              <a:rPr lang="en-US" sz="2400" dirty="0" smtClean="0"/>
              <a:t> </a:t>
            </a:r>
            <a:endParaRPr lang="en-US" sz="2400" dirty="0"/>
          </a:p>
        </p:txBody>
      </p:sp>
      <p:sp>
        <p:nvSpPr>
          <p:cNvPr id="5" name="Rectangle 4"/>
          <p:cNvSpPr/>
          <p:nvPr/>
        </p:nvSpPr>
        <p:spPr>
          <a:xfrm>
            <a:off x="564483" y="1156290"/>
            <a:ext cx="8300481" cy="5693867"/>
          </a:xfrm>
          <a:prstGeom prst="rect">
            <a:avLst/>
          </a:prstGeom>
        </p:spPr>
        <p:txBody>
          <a:bodyPr wrap="square">
            <a:spAutoFit/>
          </a:bodyPr>
          <a:lstStyle/>
          <a:p>
            <a:r>
              <a:rPr lang="en-US" sz="2800" dirty="0" smtClean="0"/>
              <a:t>… an </a:t>
            </a:r>
            <a:r>
              <a:rPr lang="en-US" sz="2800" b="1" dirty="0"/>
              <a:t>unprecedented public good</a:t>
            </a:r>
            <a:r>
              <a:rPr lang="en-US" sz="2800" dirty="0"/>
              <a:t>. </a:t>
            </a:r>
            <a:r>
              <a:rPr lang="en-US" sz="2800" dirty="0" smtClean="0"/>
              <a:t> …</a:t>
            </a:r>
          </a:p>
          <a:p>
            <a:endParaRPr lang="en-US" sz="2800" dirty="0" smtClean="0"/>
          </a:p>
          <a:p>
            <a:r>
              <a:rPr lang="en-US" sz="2800" dirty="0" smtClean="0"/>
              <a:t>… </a:t>
            </a:r>
            <a:r>
              <a:rPr lang="en-US" sz="2800" b="1" dirty="0" smtClean="0"/>
              <a:t>completely </a:t>
            </a:r>
            <a:r>
              <a:rPr lang="en-US" sz="2800" b="1" dirty="0"/>
              <a:t>free and unrestricted access </a:t>
            </a:r>
            <a:r>
              <a:rPr lang="en-US" sz="2800" dirty="0"/>
              <a:t>to </a:t>
            </a:r>
            <a:r>
              <a:rPr lang="en-US" sz="2800" dirty="0" smtClean="0"/>
              <a:t>[peer-reviewed literature] </a:t>
            </a:r>
            <a:r>
              <a:rPr lang="en-US" sz="2800" dirty="0"/>
              <a:t>by </a:t>
            </a:r>
            <a:r>
              <a:rPr lang="en-US" sz="2800" b="1" dirty="0"/>
              <a:t>all scientists, scholars, teachers, students, and other curious minds</a:t>
            </a:r>
            <a:r>
              <a:rPr lang="en-US" sz="2800" dirty="0"/>
              <a:t>. </a:t>
            </a:r>
            <a:r>
              <a:rPr lang="en-US" sz="2800" dirty="0" smtClean="0"/>
              <a:t>…</a:t>
            </a:r>
          </a:p>
          <a:p>
            <a:endParaRPr lang="en-US" sz="2800" dirty="0" smtClean="0"/>
          </a:p>
          <a:p>
            <a:r>
              <a:rPr lang="en-US" sz="2800" dirty="0" smtClean="0"/>
              <a:t>…Removing </a:t>
            </a:r>
            <a:r>
              <a:rPr lang="en-US" sz="2800" dirty="0"/>
              <a:t>access barriers to this literature will accelerate research, enrich education, share the </a:t>
            </a:r>
            <a:r>
              <a:rPr lang="en-US" sz="2800" b="1" dirty="0"/>
              <a:t>learning of the rich with the poor and the poor with the rich</a:t>
            </a:r>
            <a:r>
              <a:rPr lang="en-US" sz="2800" dirty="0"/>
              <a:t>, make this literature as useful as it can be, and </a:t>
            </a:r>
            <a:r>
              <a:rPr lang="en-US" sz="2800" b="1" dirty="0"/>
              <a:t>lay the foundation for uniting humanity in a common intellectual conversation and quest for knowledge</a:t>
            </a:r>
            <a:r>
              <a:rPr lang="en-US" sz="2800" dirty="0" smtClean="0"/>
              <a:t>.</a:t>
            </a:r>
          </a:p>
          <a:p>
            <a:r>
              <a:rPr lang="en-US" sz="2800" i="1" dirty="0" smtClean="0"/>
              <a:t>(Budapest Open Access Initiative, 2003)</a:t>
            </a:r>
            <a:endParaRPr lang="en-US" sz="2800" i="1" dirty="0"/>
          </a:p>
        </p:txBody>
      </p:sp>
    </p:spTree>
    <p:extLst>
      <p:ext uri="{BB962C8B-B14F-4D97-AF65-F5344CB8AC3E}">
        <p14:creationId xmlns:p14="http://schemas.microsoft.com/office/powerpoint/2010/main" val="56634059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57200"/>
            <a:ext cx="9144000" cy="5922483"/>
          </a:xfrm>
          <a:prstGeom prst="rect">
            <a:avLst/>
          </a:prstGeom>
        </p:spPr>
      </p:pic>
    </p:spTree>
    <p:extLst>
      <p:ext uri="{BB962C8B-B14F-4D97-AF65-F5344CB8AC3E}">
        <p14:creationId xmlns:p14="http://schemas.microsoft.com/office/powerpoint/2010/main" val="421851611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329" y="5296284"/>
            <a:ext cx="8229600" cy="1143000"/>
          </a:xfrm>
        </p:spPr>
        <p:txBody>
          <a:bodyPr>
            <a:normAutofit/>
          </a:bodyPr>
          <a:lstStyle/>
          <a:p>
            <a:r>
              <a:rPr lang="en-US" sz="3600" dirty="0" smtClean="0"/>
              <a:t>Authors don’t deposit data (Ross </a:t>
            </a:r>
            <a:r>
              <a:rPr lang="en-US" sz="3600" dirty="0" err="1" smtClean="0"/>
              <a:t>Mounce</a:t>
            </a:r>
            <a:r>
              <a:rPr lang="en-US" sz="3600" dirty="0" smtClean="0"/>
              <a:t>)</a:t>
            </a:r>
            <a:endParaRPr lang="en-US" sz="3600" dirty="0"/>
          </a:p>
        </p:txBody>
      </p:sp>
      <p:pic>
        <p:nvPicPr>
          <p:cNvPr id="4" name="Content Placeholder 3"/>
          <p:cNvPicPr>
            <a:picLocks noGrp="1" noChangeAspect="1"/>
          </p:cNvPicPr>
          <p:nvPr>
            <p:ph idx="1"/>
          </p:nvPr>
        </p:nvPicPr>
        <p:blipFill>
          <a:blip r:embed="rId2"/>
          <a:srcRect t="8688" b="8688"/>
          <a:stretch>
            <a:fillRect/>
          </a:stretch>
        </p:blipFill>
        <p:spPr>
          <a:xfrm>
            <a:off x="457200" y="488112"/>
            <a:ext cx="8229600" cy="4525963"/>
          </a:xfrm>
        </p:spPr>
      </p:pic>
    </p:spTree>
    <p:extLst>
      <p:ext uri="{BB962C8B-B14F-4D97-AF65-F5344CB8AC3E}">
        <p14:creationId xmlns:p14="http://schemas.microsoft.com/office/powerpoint/2010/main" val="3514161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4700" y="0"/>
            <a:ext cx="7592786" cy="6858000"/>
          </a:xfrm>
          <a:prstGeom prst="rect">
            <a:avLst/>
          </a:prstGeom>
        </p:spPr>
      </p:pic>
      <p:sp>
        <p:nvSpPr>
          <p:cNvPr id="3" name="Rectangle 2"/>
          <p:cNvSpPr/>
          <p:nvPr/>
        </p:nvSpPr>
        <p:spPr>
          <a:xfrm>
            <a:off x="942713" y="6176446"/>
            <a:ext cx="6567775" cy="62855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8901490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16000"/>
            <a:ext cx="9144000" cy="3857503"/>
          </a:xfrm>
          <a:prstGeom prst="rect">
            <a:avLst/>
          </a:prstGeom>
          <a:ln w="3175" cmpd="sng">
            <a:solidFill>
              <a:schemeClr val="tx1"/>
            </a:solidFill>
          </a:ln>
        </p:spPr>
      </p:pic>
      <p:sp>
        <p:nvSpPr>
          <p:cNvPr id="3" name="Rectangle 2"/>
          <p:cNvSpPr/>
          <p:nvPr/>
        </p:nvSpPr>
        <p:spPr>
          <a:xfrm>
            <a:off x="0" y="3343556"/>
            <a:ext cx="9042400" cy="628557"/>
          </a:xfrm>
          <a:prstGeom prst="rect">
            <a:avLst/>
          </a:prstGeom>
          <a:noFill/>
          <a:ln w="762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Rectangle 3"/>
          <p:cNvSpPr/>
          <p:nvPr/>
        </p:nvSpPr>
        <p:spPr>
          <a:xfrm>
            <a:off x="0" y="3972113"/>
            <a:ext cx="9042400" cy="739587"/>
          </a:xfrm>
          <a:prstGeom prst="rect">
            <a:avLst/>
          </a:prstGeom>
          <a:noFill/>
          <a:ln w="762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TextBox 4"/>
          <p:cNvSpPr txBox="1"/>
          <p:nvPr/>
        </p:nvSpPr>
        <p:spPr>
          <a:xfrm>
            <a:off x="781062" y="253712"/>
            <a:ext cx="7936788" cy="584776"/>
          </a:xfrm>
          <a:prstGeom prst="rect">
            <a:avLst/>
          </a:prstGeom>
          <a:noFill/>
        </p:spPr>
        <p:txBody>
          <a:bodyPr wrap="none" rtlCol="0">
            <a:spAutoFit/>
          </a:bodyPr>
          <a:lstStyle/>
          <a:p>
            <a:r>
              <a:rPr lang="en-US" sz="3200" dirty="0" smtClean="0"/>
              <a:t>Restrictions on Re-use of Crystallographic data</a:t>
            </a:r>
            <a:endParaRPr lang="en-US" sz="3200" dirty="0"/>
          </a:p>
        </p:txBody>
      </p:sp>
      <p:sp>
        <p:nvSpPr>
          <p:cNvPr id="6" name="TextBox 5"/>
          <p:cNvSpPr txBox="1"/>
          <p:nvPr/>
        </p:nvSpPr>
        <p:spPr>
          <a:xfrm>
            <a:off x="213333" y="5067588"/>
            <a:ext cx="8332867" cy="1077218"/>
          </a:xfrm>
          <a:prstGeom prst="rect">
            <a:avLst/>
          </a:prstGeom>
          <a:noFill/>
        </p:spPr>
        <p:txBody>
          <a:bodyPr wrap="none" rtlCol="0">
            <a:spAutoFit/>
          </a:bodyPr>
          <a:lstStyle/>
          <a:p>
            <a:r>
              <a:rPr lang="en-US" sz="3200" i="1" dirty="0" smtClean="0"/>
              <a:t>NOTE: The CCDC is based on data contributed by</a:t>
            </a:r>
          </a:p>
          <a:p>
            <a:r>
              <a:rPr lang="en-US" sz="3200" i="1" dirty="0" smtClean="0"/>
              <a:t> scientists as part of publication and validation</a:t>
            </a:r>
            <a:endParaRPr lang="en-US" sz="3200" i="1" dirty="0"/>
          </a:p>
        </p:txBody>
      </p:sp>
    </p:spTree>
    <p:extLst>
      <p:ext uri="{BB962C8B-B14F-4D97-AF65-F5344CB8AC3E}">
        <p14:creationId xmlns:p14="http://schemas.microsoft.com/office/powerpoint/2010/main" val="2164103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362806"/>
            <a:ext cx="9144000" cy="4495194"/>
          </a:xfrm>
          <a:prstGeom prst="rect">
            <a:avLst/>
          </a:prstGeom>
        </p:spPr>
      </p:pic>
      <p:pic>
        <p:nvPicPr>
          <p:cNvPr id="3" name="Picture 2"/>
          <p:cNvPicPr>
            <a:picLocks noChangeAspect="1"/>
          </p:cNvPicPr>
          <p:nvPr/>
        </p:nvPicPr>
        <p:blipFill>
          <a:blip r:embed="rId3"/>
          <a:stretch>
            <a:fillRect/>
          </a:stretch>
        </p:blipFill>
        <p:spPr>
          <a:xfrm>
            <a:off x="-69708" y="229206"/>
            <a:ext cx="9213708" cy="4267200"/>
          </a:xfrm>
          <a:prstGeom prst="rect">
            <a:avLst/>
          </a:prstGeom>
        </p:spPr>
      </p:pic>
    </p:spTree>
    <p:extLst>
      <p:ext uri="{BB962C8B-B14F-4D97-AF65-F5344CB8AC3E}">
        <p14:creationId xmlns:p14="http://schemas.microsoft.com/office/powerpoint/2010/main" val="115344938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Mendeley</a:t>
            </a:r>
            <a:r>
              <a:rPr lang="en-US" dirty="0"/>
              <a:t/>
            </a:r>
            <a:br>
              <a:rPr lang="en-US" dirty="0"/>
            </a:br>
            <a:r>
              <a:rPr lang="en-US" sz="1800" dirty="0"/>
              <a:t>From Wikipedia, the free encyclopedia</a:t>
            </a:r>
          </a:p>
        </p:txBody>
      </p:sp>
      <p:sp>
        <p:nvSpPr>
          <p:cNvPr id="3" name="Content Placeholder 2"/>
          <p:cNvSpPr>
            <a:spLocks noGrp="1"/>
          </p:cNvSpPr>
          <p:nvPr>
            <p:ph idx="1"/>
          </p:nvPr>
        </p:nvSpPr>
        <p:spPr/>
        <p:txBody>
          <a:bodyPr>
            <a:normAutofit lnSpcReduction="10000"/>
          </a:bodyPr>
          <a:lstStyle/>
          <a:p>
            <a:r>
              <a:rPr lang="en-US" dirty="0" smtClean="0"/>
              <a:t>… a social media site used by many scientists to store metadata …</a:t>
            </a:r>
          </a:p>
          <a:p>
            <a:r>
              <a:rPr lang="en-US" dirty="0" smtClean="0"/>
              <a:t>… purchased by Elsevier in 2013</a:t>
            </a:r>
          </a:p>
          <a:p>
            <a:r>
              <a:rPr lang="en-US" dirty="0"/>
              <a:t>David Dobbs, in </a:t>
            </a:r>
            <a:r>
              <a:rPr lang="en-US" i="1" dirty="0"/>
              <a:t>The New Yorker</a:t>
            </a:r>
            <a:r>
              <a:rPr lang="en-US" i="1" dirty="0" smtClean="0"/>
              <a:t>, described motive as: </a:t>
            </a:r>
          </a:p>
          <a:p>
            <a:pPr lvl="1"/>
            <a:r>
              <a:rPr lang="en-US" b="1" i="1" dirty="0" smtClean="0"/>
              <a:t>to </a:t>
            </a:r>
            <a:r>
              <a:rPr lang="en-US" b="1" i="1" dirty="0"/>
              <a:t>acquire its user data</a:t>
            </a:r>
            <a:r>
              <a:rPr lang="en-US" i="1" dirty="0"/>
              <a:t>, </a:t>
            </a:r>
            <a:endParaRPr lang="en-US" i="1" dirty="0" smtClean="0"/>
          </a:p>
          <a:p>
            <a:pPr lvl="1"/>
            <a:r>
              <a:rPr lang="en-US" b="1" i="1" dirty="0" smtClean="0"/>
              <a:t>to destroy </a:t>
            </a:r>
            <a:r>
              <a:rPr lang="en-US" b="1" i="1" dirty="0"/>
              <a:t>or coöpt an open-science icon that threatens its business model</a:t>
            </a:r>
            <a:r>
              <a:rPr lang="en-US" b="1" i="1" dirty="0" smtClean="0"/>
              <a:t>.</a:t>
            </a:r>
            <a:endParaRPr lang="en-US" b="1" i="1" dirty="0"/>
          </a:p>
          <a:p>
            <a:r>
              <a:rPr lang="en-US" dirty="0" smtClean="0"/>
              <a:t>PM-R: </a:t>
            </a:r>
            <a:r>
              <a:rPr lang="en-US" dirty="0" err="1" smtClean="0"/>
              <a:t>Mendeley</a:t>
            </a:r>
            <a:r>
              <a:rPr lang="en-US" dirty="0" smtClean="0"/>
              <a:t> can also Snoop and Control</a:t>
            </a:r>
          </a:p>
          <a:p>
            <a:pPr marL="0" indent="0">
              <a:buNone/>
            </a:pPr>
            <a:endParaRPr lang="en-US" dirty="0"/>
          </a:p>
        </p:txBody>
      </p:sp>
    </p:spTree>
    <p:extLst>
      <p:ext uri="{BB962C8B-B14F-4D97-AF65-F5344CB8AC3E}">
        <p14:creationId xmlns:p14="http://schemas.microsoft.com/office/powerpoint/2010/main" val="1780330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0"/>
            <a:ext cx="7172325"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51520" y="4533900"/>
            <a:ext cx="8892480" cy="2462213"/>
          </a:xfrm>
          <a:prstGeom prst="rect">
            <a:avLst/>
          </a:prstGeom>
          <a:noFill/>
        </p:spPr>
        <p:txBody>
          <a:bodyPr wrap="square" rtlCol="0">
            <a:spAutoFit/>
          </a:bodyPr>
          <a:lstStyle/>
          <a:p>
            <a:r>
              <a:rPr lang="en-GB" dirty="0" smtClean="0">
                <a:hlinkClick r:id="rId3"/>
              </a:rPr>
              <a:t>[at  Research </a:t>
            </a:r>
            <a:r>
              <a:rPr lang="en-GB" dirty="0">
                <a:hlinkClick r:id="rId3"/>
              </a:rPr>
              <a:t>Data Alliance</a:t>
            </a:r>
            <a:r>
              <a:rPr lang="en-GB" dirty="0"/>
              <a:t>, </a:t>
            </a:r>
            <a:r>
              <a:rPr lang="en-GB" dirty="0" smtClean="0"/>
              <a:t> we </a:t>
            </a:r>
            <a:r>
              <a:rPr lang="en-GB" dirty="0"/>
              <a:t>are entering a </a:t>
            </a:r>
            <a:r>
              <a:rPr lang="en-GB" b="1" dirty="0"/>
              <a:t>new “era of open science”, </a:t>
            </a:r>
            <a:r>
              <a:rPr lang="en-GB" dirty="0"/>
              <a:t>which will be “</a:t>
            </a:r>
            <a:r>
              <a:rPr lang="en-GB" b="1" dirty="0"/>
              <a:t>good for citizens, good for scientists and good for society</a:t>
            </a:r>
            <a:r>
              <a:rPr lang="en-GB" dirty="0"/>
              <a:t>”.</a:t>
            </a:r>
          </a:p>
          <a:p>
            <a:r>
              <a:rPr lang="en-GB" dirty="0"/>
              <a:t>She explicitly highlighted the transformative potential of open access, open data, open software and open educational resources – mentioning </a:t>
            </a:r>
            <a:r>
              <a:rPr lang="en-GB" b="1" dirty="0"/>
              <a:t>the EU’s policy requiring open access to all publications and data resulting from EU funded research</a:t>
            </a:r>
            <a:r>
              <a:rPr lang="en-GB" dirty="0" smtClean="0"/>
              <a:t>.</a:t>
            </a:r>
          </a:p>
          <a:p>
            <a:endParaRPr lang="en-GB" dirty="0"/>
          </a:p>
          <a:p>
            <a:r>
              <a:rPr lang="en-GB" sz="1400" dirty="0" smtClean="0">
                <a:hlinkClick r:id="rId4"/>
              </a:rPr>
              <a:t>http</a:t>
            </a:r>
            <a:r>
              <a:rPr lang="en-GB" sz="1400" dirty="0">
                <a:hlinkClick r:id="rId4"/>
              </a:rPr>
              <a:t>://blog.okfn.org/2013/03/21/we-are-entering-an-era-of-open-science-says-eu-vp-neelie-kroes/#</a:t>
            </a:r>
            <a:r>
              <a:rPr lang="en-GB" sz="1400" dirty="0" smtClean="0">
                <a:hlinkClick r:id="rId4"/>
              </a:rPr>
              <a:t>sthash.3SWDXDE6.dpuf</a:t>
            </a:r>
            <a:r>
              <a:rPr lang="en-GB" sz="1400" dirty="0" smtClean="0"/>
              <a:t> </a:t>
            </a:r>
            <a:endParaRPr lang="en-GB" sz="1400" dirty="0"/>
          </a:p>
          <a:p>
            <a:endParaRPr lang="en-GB" dirty="0"/>
          </a:p>
        </p:txBody>
      </p:sp>
      <p:sp>
        <p:nvSpPr>
          <p:cNvPr id="6" name="TextBox 5"/>
          <p:cNvSpPr txBox="1"/>
          <p:nvPr/>
        </p:nvSpPr>
        <p:spPr>
          <a:xfrm>
            <a:off x="-1" y="0"/>
            <a:ext cx="1971675" cy="4031873"/>
          </a:xfrm>
          <a:prstGeom prst="rect">
            <a:avLst/>
          </a:prstGeom>
          <a:noFill/>
        </p:spPr>
        <p:txBody>
          <a:bodyPr wrap="square" rtlCol="0">
            <a:spAutoFit/>
          </a:bodyPr>
          <a:lstStyle/>
          <a:p>
            <a:r>
              <a:rPr lang="en-GB" sz="3200" dirty="0" smtClean="0"/>
              <a:t>RCUK</a:t>
            </a:r>
          </a:p>
          <a:p>
            <a:r>
              <a:rPr lang="en-GB" sz="3200" dirty="0" smtClean="0"/>
              <a:t>Wellcome</a:t>
            </a:r>
          </a:p>
          <a:p>
            <a:r>
              <a:rPr lang="en-GB" sz="3200" dirty="0" smtClean="0"/>
              <a:t>ERC</a:t>
            </a:r>
          </a:p>
          <a:p>
            <a:r>
              <a:rPr lang="en-GB" sz="3200" dirty="0" smtClean="0"/>
              <a:t>NSF </a:t>
            </a:r>
          </a:p>
          <a:p>
            <a:r>
              <a:rPr lang="en-GB" sz="3200" dirty="0" smtClean="0"/>
              <a:t>FWF…</a:t>
            </a:r>
          </a:p>
          <a:p>
            <a:endParaRPr lang="en-GB" sz="3200" dirty="0" smtClean="0"/>
          </a:p>
          <a:p>
            <a:r>
              <a:rPr lang="en-GB" sz="3200" i="1" dirty="0" smtClean="0"/>
              <a:t>require</a:t>
            </a:r>
          </a:p>
          <a:p>
            <a:r>
              <a:rPr lang="en-GB" sz="3200" i="1" dirty="0"/>
              <a:t>f</a:t>
            </a:r>
            <a:r>
              <a:rPr lang="en-GB" sz="3200" i="1" dirty="0" smtClean="0"/>
              <a:t>ully OPEN</a:t>
            </a:r>
            <a:endParaRPr lang="en-GB" sz="3200" i="1" dirty="0"/>
          </a:p>
        </p:txBody>
      </p:sp>
    </p:spTree>
    <p:extLst>
      <p:ext uri="{BB962C8B-B14F-4D97-AF65-F5344CB8AC3E}">
        <p14:creationId xmlns:p14="http://schemas.microsoft.com/office/powerpoint/2010/main" val="284124110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325"/>
          </a:xfrm>
        </p:spPr>
        <p:txBody>
          <a:bodyPr>
            <a:normAutofit fontScale="90000"/>
          </a:bodyPr>
          <a:lstStyle/>
          <a:p>
            <a:r>
              <a:rPr lang="en-US" dirty="0" smtClean="0"/>
              <a:t>Panton Principles for Open Data in science(2010)</a:t>
            </a:r>
            <a:endParaRPr lang="en-US" dirty="0"/>
          </a:p>
        </p:txBody>
      </p:sp>
      <p:sp>
        <p:nvSpPr>
          <p:cNvPr id="3" name="Content Placeholder 2"/>
          <p:cNvSpPr>
            <a:spLocks noGrp="1"/>
          </p:cNvSpPr>
          <p:nvPr>
            <p:ph idx="1"/>
          </p:nvPr>
        </p:nvSpPr>
        <p:spPr>
          <a:xfrm>
            <a:off x="457200" y="1474451"/>
            <a:ext cx="8405627" cy="4667621"/>
          </a:xfrm>
        </p:spPr>
        <p:txBody>
          <a:bodyPr>
            <a:normAutofit fontScale="92500" lnSpcReduction="20000"/>
          </a:bodyPr>
          <a:lstStyle/>
          <a:p>
            <a:endParaRPr lang="en-US" sz="2800" i="1" dirty="0" smtClean="0"/>
          </a:p>
          <a:p>
            <a:r>
              <a:rPr lang="en-US" sz="2800" i="1" dirty="0" smtClean="0"/>
              <a:t>PUBLISH YOUR DATA OPENLY</a:t>
            </a:r>
          </a:p>
          <a:p>
            <a:r>
              <a:rPr lang="en-US" sz="2800" i="1" dirty="0" smtClean="0"/>
              <a:t>…make </a:t>
            </a:r>
            <a:r>
              <a:rPr lang="en-US" sz="2800" i="1" dirty="0"/>
              <a:t>an explicit and robust statement of </a:t>
            </a:r>
            <a:r>
              <a:rPr lang="en-US" sz="2800" i="1" dirty="0" smtClean="0"/>
              <a:t>your  </a:t>
            </a:r>
            <a:r>
              <a:rPr lang="en-US" sz="2800" i="1" dirty="0"/>
              <a:t>wishes</a:t>
            </a:r>
            <a:r>
              <a:rPr lang="en-US" sz="2800" i="1" dirty="0" smtClean="0"/>
              <a:t>.</a:t>
            </a:r>
          </a:p>
          <a:p>
            <a:r>
              <a:rPr lang="en-US" sz="2800" i="1" dirty="0"/>
              <a:t>Use a recognized waiver or license that is appropriate for data</a:t>
            </a:r>
            <a:r>
              <a:rPr lang="en-US" sz="2800" i="1" dirty="0" smtClean="0"/>
              <a:t>. </a:t>
            </a:r>
          </a:p>
          <a:p>
            <a:r>
              <a:rPr lang="en-US" sz="2800" i="1" dirty="0"/>
              <a:t>open as defined by the Open Knowledge/Data Definition </a:t>
            </a:r>
            <a:r>
              <a:rPr lang="en-US" sz="2800" i="1" dirty="0" smtClean="0"/>
              <a:t>(… NOT </a:t>
            </a:r>
            <a:r>
              <a:rPr lang="en-US" sz="2800" b="1" i="1" dirty="0" smtClean="0"/>
              <a:t>non-commercial</a:t>
            </a:r>
            <a:r>
              <a:rPr lang="en-US" sz="2800" i="1" dirty="0" smtClean="0"/>
              <a:t>)</a:t>
            </a:r>
          </a:p>
          <a:p>
            <a:r>
              <a:rPr lang="en-US" sz="2800" i="1" dirty="0"/>
              <a:t>Explicit dedication of data </a:t>
            </a:r>
            <a:r>
              <a:rPr lang="en-US" sz="2800" i="1" dirty="0" smtClean="0"/>
              <a:t>… into </a:t>
            </a:r>
            <a:r>
              <a:rPr lang="en-US" sz="2800" i="1" dirty="0"/>
              <a:t>the public domain via PDDL or </a:t>
            </a:r>
            <a:r>
              <a:rPr lang="en-US" sz="2800" i="1" dirty="0" err="1" smtClean="0"/>
              <a:t>CCZero</a:t>
            </a:r>
            <a:endParaRPr lang="en-US" sz="2800" i="1" dirty="0" smtClean="0"/>
          </a:p>
          <a:p>
            <a:pPr marL="0" indent="0">
              <a:buNone/>
            </a:pPr>
            <a:endParaRPr lang="en-US" sz="2800" i="1" dirty="0"/>
          </a:p>
          <a:p>
            <a:pPr marL="0" indent="0">
              <a:buNone/>
            </a:pPr>
            <a:r>
              <a:rPr lang="en-US" sz="2800" dirty="0" smtClean="0"/>
              <a:t>Peter Murray-Rust, </a:t>
            </a:r>
            <a:r>
              <a:rPr lang="en-US" sz="2800" dirty="0"/>
              <a:t>C</a:t>
            </a:r>
            <a:r>
              <a:rPr lang="en-US" sz="2800" dirty="0" smtClean="0"/>
              <a:t>ameron </a:t>
            </a:r>
            <a:r>
              <a:rPr lang="en-US" sz="2800" dirty="0" err="1" smtClean="0"/>
              <a:t>Neylon</a:t>
            </a:r>
            <a:r>
              <a:rPr lang="en-US" sz="2800" dirty="0" smtClean="0"/>
              <a:t>, Rufus Pollock, John </a:t>
            </a:r>
            <a:r>
              <a:rPr lang="en-US" sz="2800" dirty="0" err="1" smtClean="0"/>
              <a:t>Wilbanks</a:t>
            </a:r>
            <a:endParaRPr lang="en-US" sz="2800" dirty="0" smtClean="0"/>
          </a:p>
        </p:txBody>
      </p:sp>
    </p:spTree>
    <p:extLst>
      <p:ext uri="{BB962C8B-B14F-4D97-AF65-F5344CB8AC3E}">
        <p14:creationId xmlns:p14="http://schemas.microsoft.com/office/powerpoint/2010/main" val="95577339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474"/>
            <a:ext cx="8229600" cy="794223"/>
          </a:xfrm>
        </p:spPr>
        <p:txBody>
          <a:bodyPr>
            <a:normAutofit/>
          </a:bodyPr>
          <a:lstStyle/>
          <a:p>
            <a:r>
              <a:rPr lang="en-US" dirty="0" smtClean="0"/>
              <a:t>Panton Authors and </a:t>
            </a:r>
            <a:r>
              <a:rPr lang="en-US" dirty="0"/>
              <a:t>F</a:t>
            </a:r>
            <a:r>
              <a:rPr lang="en-US" dirty="0" smtClean="0"/>
              <a:t>ellows</a:t>
            </a:r>
            <a:endParaRPr lang="en-US" dirty="0"/>
          </a:p>
        </p:txBody>
      </p:sp>
      <p:pic>
        <p:nvPicPr>
          <p:cNvPr id="4" name="Content Placeholder 3"/>
          <p:cNvPicPr>
            <a:picLocks noGrp="1" noChangeAspect="1"/>
          </p:cNvPicPr>
          <p:nvPr>
            <p:ph idx="1"/>
          </p:nvPr>
        </p:nvPicPr>
        <p:blipFill>
          <a:blip r:embed="rId2"/>
          <a:srcRect t="14195" b="14195"/>
          <a:stretch>
            <a:fillRect/>
          </a:stretch>
        </p:blipFill>
        <p:spPr>
          <a:xfrm>
            <a:off x="1425348" y="905389"/>
            <a:ext cx="6242128" cy="3432930"/>
          </a:xfrm>
          <a:prstGeom prst="rect">
            <a:avLst/>
          </a:prstGeom>
        </p:spPr>
      </p:pic>
      <p:pic>
        <p:nvPicPr>
          <p:cNvPr id="5" name="Picture 4"/>
          <p:cNvPicPr>
            <a:picLocks noChangeAspect="1"/>
          </p:cNvPicPr>
          <p:nvPr/>
        </p:nvPicPr>
        <p:blipFill>
          <a:blip r:embed="rId3"/>
          <a:stretch>
            <a:fillRect/>
          </a:stretch>
        </p:blipFill>
        <p:spPr>
          <a:xfrm>
            <a:off x="3595992" y="4652621"/>
            <a:ext cx="5548007" cy="1898459"/>
          </a:xfrm>
          <a:prstGeom prst="rect">
            <a:avLst/>
          </a:prstGeom>
        </p:spPr>
      </p:pic>
      <p:pic>
        <p:nvPicPr>
          <p:cNvPr id="6" name="Picture 5"/>
          <p:cNvPicPr>
            <a:picLocks noChangeAspect="1"/>
          </p:cNvPicPr>
          <p:nvPr/>
        </p:nvPicPr>
        <p:blipFill>
          <a:blip r:embed="rId4"/>
          <a:stretch>
            <a:fillRect/>
          </a:stretch>
        </p:blipFill>
        <p:spPr>
          <a:xfrm>
            <a:off x="326910" y="4478930"/>
            <a:ext cx="3269082" cy="2579510"/>
          </a:xfrm>
          <a:prstGeom prst="rect">
            <a:avLst/>
          </a:prstGeom>
        </p:spPr>
      </p:pic>
    </p:spTree>
    <p:extLst>
      <p:ext uri="{BB962C8B-B14F-4D97-AF65-F5344CB8AC3E}">
        <p14:creationId xmlns:p14="http://schemas.microsoft.com/office/powerpoint/2010/main" val="393499902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6612" y="235691"/>
            <a:ext cx="5613436" cy="1077218"/>
          </a:xfrm>
          <a:prstGeom prst="rect">
            <a:avLst/>
          </a:prstGeom>
          <a:noFill/>
        </p:spPr>
        <p:txBody>
          <a:bodyPr wrap="none" rtlCol="0">
            <a:spAutoFit/>
          </a:bodyPr>
          <a:lstStyle/>
          <a:p>
            <a:r>
              <a:rPr lang="en-US" sz="3200" dirty="0" smtClean="0"/>
              <a:t>Sophie Kershaw, Panton Fellow : </a:t>
            </a:r>
          </a:p>
          <a:p>
            <a:r>
              <a:rPr lang="en-US" sz="3200" dirty="0" smtClean="0"/>
              <a:t>Doctoral Training in Oxford</a:t>
            </a:r>
            <a:endParaRPr lang="en-US" sz="3200" dirty="0"/>
          </a:p>
        </p:txBody>
      </p:sp>
      <p:pic>
        <p:nvPicPr>
          <p:cNvPr id="4" name="Picture 3"/>
          <p:cNvPicPr>
            <a:picLocks noChangeAspect="1"/>
          </p:cNvPicPr>
          <p:nvPr/>
        </p:nvPicPr>
        <p:blipFill>
          <a:blip r:embed="rId2"/>
          <a:stretch>
            <a:fillRect/>
          </a:stretch>
        </p:blipFill>
        <p:spPr>
          <a:xfrm>
            <a:off x="955807" y="1267803"/>
            <a:ext cx="7939422" cy="5590197"/>
          </a:xfrm>
          <a:prstGeom prst="rect">
            <a:avLst/>
          </a:prstGeom>
        </p:spPr>
      </p:pic>
    </p:spTree>
    <p:extLst>
      <p:ext uri="{BB962C8B-B14F-4D97-AF65-F5344CB8AC3E}">
        <p14:creationId xmlns:p14="http://schemas.microsoft.com/office/powerpoint/2010/main" val="241660665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755576" y="2132856"/>
            <a:ext cx="8424936" cy="0"/>
          </a:xfrm>
          <a:prstGeom prst="line">
            <a:avLst/>
          </a:prstGeom>
          <a:ln w="889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6512" y="6093296"/>
            <a:ext cx="8424936" cy="0"/>
          </a:xfrm>
          <a:prstGeom prst="line">
            <a:avLst/>
          </a:prstGeom>
          <a:ln w="889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http://www.grdi2020.eu/ImageHelper.ashx?imageUrl=http://www.grdi2020.eu/Repository/FileScaricati/4c0d99f1-aff4-442c-9734-e87b9ecabff7.jpg&amp;width=500&amp;height=500&amp;limit=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8640"/>
            <a:ext cx="4240140" cy="41044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79512" y="5005625"/>
            <a:ext cx="8215549" cy="1015663"/>
          </a:xfrm>
          <a:prstGeom prst="rect">
            <a:avLst/>
          </a:prstGeom>
          <a:noFill/>
        </p:spPr>
        <p:txBody>
          <a:bodyPr wrap="square" rtlCol="0">
            <a:spAutoFit/>
          </a:bodyPr>
          <a:lstStyle/>
          <a:p>
            <a:pPr algn="r"/>
            <a:r>
              <a:rPr lang="en-GB" sz="3000" b="1" dirty="0" smtClean="0">
                <a:solidFill>
                  <a:schemeClr val="accent1">
                    <a:lumMod val="40000"/>
                    <a:lumOff val="60000"/>
                  </a:schemeClr>
                </a:solidFill>
                <a:effectLst>
                  <a:glow rad="228600">
                    <a:schemeClr val="accent4">
                      <a:satMod val="175000"/>
                      <a:alpha val="59000"/>
                    </a:schemeClr>
                  </a:glow>
                </a:effectLst>
                <a:latin typeface="Aharoni" pitchFamily="2" charset="-79"/>
                <a:cs typeface="Aharoni" pitchFamily="2" charset="-79"/>
              </a:rPr>
              <a:t>“Train a new generation of data scientists and broaden public understanding”</a:t>
            </a:r>
          </a:p>
        </p:txBody>
      </p:sp>
      <p:sp>
        <p:nvSpPr>
          <p:cNvPr id="11" name="TextBox 10"/>
          <p:cNvSpPr txBox="1"/>
          <p:nvPr/>
        </p:nvSpPr>
        <p:spPr>
          <a:xfrm>
            <a:off x="4644007" y="620688"/>
            <a:ext cx="4399125" cy="1477328"/>
          </a:xfrm>
          <a:prstGeom prst="rect">
            <a:avLst/>
          </a:prstGeom>
          <a:noFill/>
        </p:spPr>
        <p:txBody>
          <a:bodyPr wrap="square" rtlCol="0">
            <a:spAutoFit/>
          </a:bodyPr>
          <a:lstStyle/>
          <a:p>
            <a:pPr algn="r"/>
            <a:r>
              <a:rPr lang="en-GB" sz="3000" b="1" dirty="0" smtClean="0">
                <a:solidFill>
                  <a:schemeClr val="accent5">
                    <a:lumMod val="40000"/>
                    <a:lumOff val="60000"/>
                  </a:schemeClr>
                </a:solidFill>
                <a:effectLst>
                  <a:glow rad="228600">
                    <a:schemeClr val="accent4">
                      <a:satMod val="175000"/>
                      <a:alpha val="59000"/>
                    </a:schemeClr>
                  </a:glow>
                </a:effectLst>
                <a:latin typeface="Aharoni" pitchFamily="2" charset="-79"/>
                <a:cs typeface="Aharoni" pitchFamily="2" charset="-79"/>
              </a:rPr>
              <a:t>“Riding The Wave”</a:t>
            </a:r>
          </a:p>
          <a:p>
            <a:pPr algn="r"/>
            <a:r>
              <a:rPr lang="en-GB" sz="3000" b="1" dirty="0" smtClean="0">
                <a:effectLst>
                  <a:glow rad="228600">
                    <a:schemeClr val="accent4">
                      <a:satMod val="175000"/>
                      <a:alpha val="59000"/>
                    </a:schemeClr>
                  </a:glow>
                </a:effectLst>
                <a:latin typeface="Aharoni" pitchFamily="2" charset="-79"/>
                <a:cs typeface="Aharoni" pitchFamily="2" charset="-79"/>
              </a:rPr>
              <a:t>European Commission</a:t>
            </a:r>
          </a:p>
          <a:p>
            <a:pPr algn="r"/>
            <a:r>
              <a:rPr lang="en-GB" sz="3000" b="1" dirty="0" smtClean="0">
                <a:solidFill>
                  <a:schemeClr val="accent5">
                    <a:lumMod val="20000"/>
                    <a:lumOff val="80000"/>
                  </a:schemeClr>
                </a:solidFill>
                <a:effectLst>
                  <a:glow rad="228600">
                    <a:schemeClr val="accent4">
                      <a:satMod val="175000"/>
                      <a:alpha val="59000"/>
                    </a:schemeClr>
                  </a:glow>
                </a:effectLst>
                <a:latin typeface="Aharoni" pitchFamily="2" charset="-79"/>
                <a:cs typeface="Aharoni" pitchFamily="2" charset="-79"/>
              </a:rPr>
              <a:t>October 2010</a:t>
            </a:r>
            <a:endParaRPr lang="en-GB" sz="2200" b="1" dirty="0" smtClean="0">
              <a:solidFill>
                <a:schemeClr val="accent5">
                  <a:lumMod val="20000"/>
                  <a:lumOff val="80000"/>
                </a:schemeClr>
              </a:solidFill>
              <a:effectLst>
                <a:glow rad="228600">
                  <a:schemeClr val="accent4">
                    <a:satMod val="175000"/>
                    <a:alpha val="59000"/>
                  </a:schemeClr>
                </a:glow>
              </a:effectLst>
              <a:latin typeface="Aharoni" pitchFamily="2" charset="-79"/>
              <a:cs typeface="Aharoni" pitchFamily="2" charset="-79"/>
            </a:endParaRPr>
          </a:p>
        </p:txBody>
      </p:sp>
    </p:spTree>
    <p:extLst>
      <p:ext uri="{BB962C8B-B14F-4D97-AF65-F5344CB8AC3E}">
        <p14:creationId xmlns:p14="http://schemas.microsoft.com/office/powerpoint/2010/main" val="238272009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89327"/>
            <a:ext cx="9144000" cy="5620104"/>
          </a:xfrm>
          <a:prstGeom prst="rect">
            <a:avLst/>
          </a:prstGeom>
        </p:spPr>
      </p:pic>
      <p:sp>
        <p:nvSpPr>
          <p:cNvPr id="3" name="TextBox 2"/>
          <p:cNvSpPr txBox="1"/>
          <p:nvPr/>
        </p:nvSpPr>
        <p:spPr>
          <a:xfrm>
            <a:off x="366612" y="235691"/>
            <a:ext cx="5410856" cy="584776"/>
          </a:xfrm>
          <a:prstGeom prst="rect">
            <a:avLst/>
          </a:prstGeom>
          <a:noFill/>
        </p:spPr>
        <p:txBody>
          <a:bodyPr wrap="none" rtlCol="0">
            <a:spAutoFit/>
          </a:bodyPr>
          <a:lstStyle/>
          <a:p>
            <a:r>
              <a:rPr lang="en-US" sz="3200" dirty="0" smtClean="0"/>
              <a:t>Sophie Kershaw, Panton Fellow </a:t>
            </a:r>
            <a:endParaRPr lang="en-US" sz="3200" dirty="0"/>
          </a:p>
        </p:txBody>
      </p:sp>
    </p:spTree>
    <p:extLst>
      <p:ext uri="{BB962C8B-B14F-4D97-AF65-F5344CB8AC3E}">
        <p14:creationId xmlns:p14="http://schemas.microsoft.com/office/powerpoint/2010/main" val="214622777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2741" y="2138050"/>
            <a:ext cx="2664296" cy="199822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4298" y="2143244"/>
            <a:ext cx="2657371" cy="1993028"/>
          </a:xfrm>
          <a:prstGeom prst="rect">
            <a:avLst/>
          </a:prstGeom>
        </p:spPr>
      </p:pic>
      <p:cxnSp>
        <p:nvCxnSpPr>
          <p:cNvPr id="13" name="Straight Connector 12"/>
          <p:cNvCxnSpPr/>
          <p:nvPr/>
        </p:nvCxnSpPr>
        <p:spPr>
          <a:xfrm>
            <a:off x="0" y="1045185"/>
            <a:ext cx="8424936" cy="0"/>
          </a:xfrm>
          <a:prstGeom prst="line">
            <a:avLst/>
          </a:prstGeom>
          <a:ln w="889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7504" y="121855"/>
            <a:ext cx="7848872" cy="784830"/>
          </a:xfrm>
          <a:prstGeom prst="rect">
            <a:avLst/>
          </a:prstGeom>
          <a:noFill/>
        </p:spPr>
        <p:txBody>
          <a:bodyPr wrap="square" rtlCol="0">
            <a:spAutoFit/>
          </a:bodyPr>
          <a:lstStyle/>
          <a:p>
            <a:r>
              <a:rPr lang="en-GB" sz="4500" b="1" dirty="0" smtClean="0"/>
              <a:t>Rotation-Based Learning (RBL)</a:t>
            </a:r>
            <a:endParaRPr lang="en-GB" sz="4500" b="1" dirty="0"/>
          </a:p>
        </p:txBody>
      </p:sp>
      <p:sp>
        <p:nvSpPr>
          <p:cNvPr id="12" name="TextBox 11"/>
          <p:cNvSpPr txBox="1"/>
          <p:nvPr/>
        </p:nvSpPr>
        <p:spPr>
          <a:xfrm>
            <a:off x="212881" y="4471794"/>
            <a:ext cx="2808312" cy="2215991"/>
          </a:xfrm>
          <a:prstGeom prst="rect">
            <a:avLst/>
          </a:prstGeom>
          <a:noFill/>
        </p:spPr>
        <p:txBody>
          <a:bodyPr wrap="square" rtlCol="0">
            <a:spAutoFit/>
          </a:bodyPr>
          <a:lstStyle/>
          <a:p>
            <a:r>
              <a:rPr lang="en-GB" b="1" u="sng" dirty="0" smtClean="0">
                <a:solidFill>
                  <a:schemeClr val="bg2">
                    <a:lumMod val="60000"/>
                    <a:lumOff val="40000"/>
                  </a:schemeClr>
                </a:solidFill>
              </a:rPr>
              <a:t>Phase 1: Initiator</a:t>
            </a:r>
          </a:p>
          <a:p>
            <a:pPr marL="285750" indent="-285750">
              <a:lnSpc>
                <a:spcPct val="125000"/>
              </a:lnSpc>
              <a:buFont typeface="Arial" pitchFamily="34" charset="0"/>
              <a:buChar char="•"/>
            </a:pPr>
            <a:r>
              <a:rPr lang="en-GB" sz="1600" dirty="0" smtClean="0"/>
              <a:t>No communication permitted between groups</a:t>
            </a:r>
          </a:p>
          <a:p>
            <a:pPr marL="285750" indent="-285750">
              <a:lnSpc>
                <a:spcPct val="125000"/>
              </a:lnSpc>
              <a:buFont typeface="Arial" pitchFamily="34" charset="0"/>
              <a:buChar char="•"/>
            </a:pPr>
            <a:r>
              <a:rPr lang="en-GB" sz="1600" dirty="0" smtClean="0"/>
              <a:t>Attempt to reproduce existing literature</a:t>
            </a:r>
          </a:p>
          <a:p>
            <a:pPr marL="285750" indent="-285750">
              <a:lnSpc>
                <a:spcPct val="125000"/>
              </a:lnSpc>
              <a:buFont typeface="Arial" pitchFamily="34" charset="0"/>
              <a:buChar char="•"/>
            </a:pPr>
            <a:r>
              <a:rPr lang="en-GB" sz="1600" dirty="0" smtClean="0"/>
              <a:t>Deliver a </a:t>
            </a:r>
            <a:r>
              <a:rPr lang="en-GB" sz="1600" b="1" dirty="0" smtClean="0">
                <a:solidFill>
                  <a:srgbClr val="FFC000"/>
                </a:solidFill>
              </a:rPr>
              <a:t>coherent research story </a:t>
            </a:r>
            <a:r>
              <a:rPr lang="en-GB" sz="1600" dirty="0" smtClean="0"/>
              <a:t>by the end of Phase 1</a:t>
            </a:r>
            <a:endParaRPr lang="en-GB" sz="1600" dirty="0"/>
          </a:p>
        </p:txBody>
      </p:sp>
      <p:sp>
        <p:nvSpPr>
          <p:cNvPr id="16" name="TextBox 15"/>
          <p:cNvSpPr txBox="1"/>
          <p:nvPr/>
        </p:nvSpPr>
        <p:spPr>
          <a:xfrm>
            <a:off x="5892984" y="4471794"/>
            <a:ext cx="3060847" cy="1908215"/>
          </a:xfrm>
          <a:prstGeom prst="rect">
            <a:avLst/>
          </a:prstGeom>
          <a:noFill/>
        </p:spPr>
        <p:txBody>
          <a:bodyPr wrap="square" rtlCol="0">
            <a:spAutoFit/>
          </a:bodyPr>
          <a:lstStyle/>
          <a:p>
            <a:r>
              <a:rPr lang="en-GB" b="1" u="sng" dirty="0" smtClean="0">
                <a:solidFill>
                  <a:schemeClr val="bg2">
                    <a:lumMod val="60000"/>
                    <a:lumOff val="40000"/>
                  </a:schemeClr>
                </a:solidFill>
              </a:rPr>
              <a:t>Phase 2: Successor</a:t>
            </a:r>
          </a:p>
          <a:p>
            <a:pPr marL="285750" indent="-285750">
              <a:lnSpc>
                <a:spcPct val="125000"/>
              </a:lnSpc>
              <a:buFont typeface="Arial" pitchFamily="34" charset="0"/>
              <a:buChar char="•"/>
            </a:pPr>
            <a:r>
              <a:rPr lang="en-GB" sz="1600" dirty="0" smtClean="0"/>
              <a:t>Communication between groups still prohibited</a:t>
            </a:r>
          </a:p>
          <a:p>
            <a:pPr marL="285750" indent="-285750">
              <a:lnSpc>
                <a:spcPct val="125000"/>
              </a:lnSpc>
              <a:buFont typeface="Arial" pitchFamily="34" charset="0"/>
              <a:buChar char="•"/>
            </a:pPr>
            <a:r>
              <a:rPr lang="en-GB" sz="1600" dirty="0"/>
              <a:t>V</a:t>
            </a:r>
            <a:r>
              <a:rPr lang="en-GB" sz="1600" dirty="0" smtClean="0"/>
              <a:t>alidate and develop the inherited research story</a:t>
            </a:r>
          </a:p>
          <a:p>
            <a:pPr marL="285750" indent="-285750">
              <a:lnSpc>
                <a:spcPct val="125000"/>
              </a:lnSpc>
              <a:buFont typeface="Arial" pitchFamily="34" charset="0"/>
              <a:buChar char="•"/>
            </a:pPr>
            <a:r>
              <a:rPr lang="en-GB" sz="1600" dirty="0" smtClean="0"/>
              <a:t>Critique your predecessors</a:t>
            </a:r>
            <a:endParaRPr lang="en-GB" sz="1600" dirty="0"/>
          </a:p>
        </p:txBody>
      </p:sp>
      <p:sp>
        <p:nvSpPr>
          <p:cNvPr id="17" name="TextBox 16"/>
          <p:cNvSpPr txBox="1"/>
          <p:nvPr/>
        </p:nvSpPr>
        <p:spPr>
          <a:xfrm>
            <a:off x="415468" y="1268760"/>
            <a:ext cx="8009467" cy="707886"/>
          </a:xfrm>
          <a:prstGeom prst="rect">
            <a:avLst/>
          </a:prstGeom>
          <a:noFill/>
        </p:spPr>
        <p:txBody>
          <a:bodyPr wrap="square" rtlCol="0">
            <a:spAutoFit/>
          </a:bodyPr>
          <a:lstStyle/>
          <a:p>
            <a:pPr marL="285750" indent="-285750" algn="ctr">
              <a:buFont typeface="Arial" pitchFamily="34" charset="0"/>
              <a:buChar char="•"/>
            </a:pPr>
            <a:r>
              <a:rPr lang="en-GB" sz="2000" b="1" dirty="0" smtClean="0"/>
              <a:t>Role of </a:t>
            </a:r>
            <a:r>
              <a:rPr lang="en-GB" sz="2000" b="1" dirty="0" smtClean="0">
                <a:solidFill>
                  <a:srgbClr val="FFC000"/>
                </a:solidFill>
              </a:rPr>
              <a:t>research producer </a:t>
            </a:r>
            <a:r>
              <a:rPr lang="en-GB" sz="2000" b="1" dirty="0" smtClean="0"/>
              <a:t>vs. </a:t>
            </a:r>
            <a:r>
              <a:rPr lang="en-GB" sz="2000" b="1" dirty="0" smtClean="0">
                <a:solidFill>
                  <a:srgbClr val="FFC000"/>
                </a:solidFill>
              </a:rPr>
              <a:t>research user </a:t>
            </a:r>
          </a:p>
          <a:p>
            <a:pPr marL="285750" indent="-285750" algn="ctr">
              <a:buFont typeface="Arial" pitchFamily="34" charset="0"/>
              <a:buChar char="•"/>
            </a:pPr>
            <a:r>
              <a:rPr lang="en-GB" sz="2000" b="1" dirty="0" smtClean="0"/>
              <a:t>Can this approach help to foster awareness of reproducibility issues?</a:t>
            </a:r>
            <a:endParaRPr lang="en-GB" sz="2000" b="1" dirty="0"/>
          </a:p>
        </p:txBody>
      </p:sp>
      <p:sp>
        <p:nvSpPr>
          <p:cNvPr id="18" name="TextBox 17"/>
          <p:cNvSpPr txBox="1"/>
          <p:nvPr/>
        </p:nvSpPr>
        <p:spPr>
          <a:xfrm>
            <a:off x="2972898" y="4471794"/>
            <a:ext cx="2894605" cy="2523768"/>
          </a:xfrm>
          <a:prstGeom prst="rect">
            <a:avLst/>
          </a:prstGeom>
          <a:noFill/>
        </p:spPr>
        <p:txBody>
          <a:bodyPr wrap="square" rtlCol="0">
            <a:spAutoFit/>
          </a:bodyPr>
          <a:lstStyle/>
          <a:p>
            <a:r>
              <a:rPr lang="en-GB" b="1" u="sng" dirty="0" smtClean="0">
                <a:solidFill>
                  <a:schemeClr val="bg2">
                    <a:lumMod val="60000"/>
                    <a:lumOff val="40000"/>
                  </a:schemeClr>
                </a:solidFill>
              </a:rPr>
              <a:t>Throughout Phases 1 &amp; 2:</a:t>
            </a:r>
          </a:p>
          <a:p>
            <a:pPr marL="285750" indent="-285750">
              <a:lnSpc>
                <a:spcPct val="125000"/>
              </a:lnSpc>
              <a:buFont typeface="Arial" pitchFamily="34" charset="0"/>
              <a:buChar char="•"/>
            </a:pPr>
            <a:r>
              <a:rPr lang="en-GB" sz="1600" dirty="0" smtClean="0"/>
              <a:t>Daily lectures on open science culture &amp; techniques</a:t>
            </a:r>
          </a:p>
          <a:p>
            <a:pPr marL="285750" indent="-285750">
              <a:lnSpc>
                <a:spcPct val="125000"/>
              </a:lnSpc>
              <a:buFont typeface="Arial" pitchFamily="34" charset="0"/>
              <a:buChar char="•"/>
            </a:pPr>
            <a:r>
              <a:rPr lang="en-GB" sz="1600" dirty="0" smtClean="0"/>
              <a:t>First-hand application to own research work</a:t>
            </a:r>
          </a:p>
          <a:p>
            <a:pPr marL="285750" indent="-285750">
              <a:lnSpc>
                <a:spcPct val="125000"/>
              </a:lnSpc>
              <a:buFont typeface="Arial" pitchFamily="34" charset="0"/>
              <a:buChar char="•"/>
            </a:pPr>
            <a:r>
              <a:rPr lang="en-GB" sz="1600" dirty="0" smtClean="0"/>
              <a:t>Version control using </a:t>
            </a:r>
            <a:r>
              <a:rPr lang="en-GB" sz="1600" dirty="0" err="1" smtClean="0"/>
              <a:t>GitHub</a:t>
            </a:r>
            <a:endParaRPr lang="en-GB" sz="1600" dirty="0" smtClean="0"/>
          </a:p>
          <a:p>
            <a:pPr marL="285750" indent="-285750">
              <a:lnSpc>
                <a:spcPct val="125000"/>
              </a:lnSpc>
              <a:buFont typeface="Arial" pitchFamily="34" charset="0"/>
              <a:buChar char="•"/>
            </a:pPr>
            <a:r>
              <a:rPr lang="en-GB" sz="1600" dirty="0" smtClean="0"/>
              <a:t>Daily group supervision</a:t>
            </a:r>
          </a:p>
          <a:p>
            <a:pPr marL="285750" indent="-285750">
              <a:lnSpc>
                <a:spcPct val="125000"/>
              </a:lnSpc>
              <a:buFont typeface="Arial" pitchFamily="34" charset="0"/>
              <a:buChar char="•"/>
            </a:pPr>
            <a:endParaRPr lang="en-GB" sz="1600" dirty="0"/>
          </a:p>
        </p:txBody>
      </p:sp>
    </p:spTree>
    <p:extLst>
      <p:ext uri="{BB962C8B-B14F-4D97-AF65-F5344CB8AC3E}">
        <p14:creationId xmlns:p14="http://schemas.microsoft.com/office/powerpoint/2010/main" val="268774048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2816397" y="4357553"/>
            <a:ext cx="505099" cy="871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Rectangle 2"/>
          <p:cNvSpPr/>
          <p:nvPr/>
        </p:nvSpPr>
        <p:spPr>
          <a:xfrm>
            <a:off x="107504" y="116632"/>
            <a:ext cx="4824536" cy="1631216"/>
          </a:xfrm>
          <a:prstGeom prst="rect">
            <a:avLst/>
          </a:prstGeom>
        </p:spPr>
        <p:txBody>
          <a:bodyPr wrap="square">
            <a:spAutoFit/>
          </a:bodyPr>
          <a:lstStyle/>
          <a:p>
            <a:r>
              <a:rPr lang="en-GB" sz="2500" dirty="0" smtClean="0">
                <a:solidFill>
                  <a:srgbClr val="0000FF"/>
                </a:solidFill>
                <a:latin typeface="Aharoni" pitchFamily="2" charset="-79"/>
                <a:ea typeface="Adobe Gothic Std B" pitchFamily="34" charset="-128"/>
                <a:cs typeface="Aharoni" pitchFamily="2" charset="-79"/>
              </a:rPr>
              <a:t>“Do </a:t>
            </a:r>
            <a:r>
              <a:rPr lang="en-GB" sz="2500" dirty="0">
                <a:solidFill>
                  <a:srgbClr val="0000FF"/>
                </a:solidFill>
                <a:latin typeface="Aharoni" pitchFamily="2" charset="-79"/>
                <a:ea typeface="Adobe Gothic Std B" pitchFamily="34" charset="-128"/>
                <a:cs typeface="Aharoni" pitchFamily="2" charset="-79"/>
              </a:rPr>
              <a:t>you think you would be more confident in the future about trying to apply Open techniques to your </a:t>
            </a:r>
            <a:r>
              <a:rPr lang="en-GB" sz="2500" dirty="0" smtClean="0">
                <a:solidFill>
                  <a:srgbClr val="0000FF"/>
                </a:solidFill>
                <a:latin typeface="Aharoni" pitchFamily="2" charset="-79"/>
                <a:ea typeface="Adobe Gothic Std B" pitchFamily="34" charset="-128"/>
                <a:cs typeface="Aharoni" pitchFamily="2" charset="-79"/>
              </a:rPr>
              <a:t>work..?”</a:t>
            </a:r>
            <a:endParaRPr lang="en-GB" sz="2500" dirty="0">
              <a:solidFill>
                <a:srgbClr val="0000FF"/>
              </a:solidFill>
              <a:latin typeface="Aharoni" pitchFamily="2" charset="-79"/>
              <a:ea typeface="Adobe Gothic Std B" pitchFamily="34" charset="-128"/>
              <a:cs typeface="Aharoni" pitchFamily="2" charset="-79"/>
            </a:endParaRPr>
          </a:p>
        </p:txBody>
      </p:sp>
      <p:sp>
        <p:nvSpPr>
          <p:cNvPr id="8" name="Rectangle 7"/>
          <p:cNvSpPr/>
          <p:nvPr/>
        </p:nvSpPr>
        <p:spPr>
          <a:xfrm>
            <a:off x="2195736" y="5110152"/>
            <a:ext cx="6840760" cy="1631216"/>
          </a:xfrm>
          <a:prstGeom prst="rect">
            <a:avLst/>
          </a:prstGeom>
        </p:spPr>
        <p:txBody>
          <a:bodyPr wrap="square">
            <a:spAutoFit/>
          </a:bodyPr>
          <a:lstStyle/>
          <a:p>
            <a:pPr marL="342900" indent="-342900" algn="r">
              <a:buFont typeface="Arial" pitchFamily="34" charset="0"/>
              <a:buChar char="•"/>
            </a:pPr>
            <a:r>
              <a:rPr lang="en-GB" sz="2500" dirty="0" smtClean="0">
                <a:solidFill>
                  <a:srgbClr val="FFC000"/>
                </a:solidFill>
                <a:latin typeface="Adobe Gothic Std B" pitchFamily="34" charset="-128"/>
                <a:ea typeface="Adobe Gothic Std B" pitchFamily="34" charset="-128"/>
                <a:cs typeface="Aharoni" pitchFamily="2" charset="-79"/>
              </a:rPr>
              <a:t>50% Yes, by myself</a:t>
            </a:r>
          </a:p>
          <a:p>
            <a:pPr marL="342900" indent="-342900" algn="r">
              <a:buFont typeface="Arial" pitchFamily="34" charset="0"/>
              <a:buChar char="•"/>
            </a:pPr>
            <a:r>
              <a:rPr lang="en-GB" sz="2500" dirty="0" smtClean="0">
                <a:solidFill>
                  <a:srgbClr val="FFC000"/>
                </a:solidFill>
                <a:latin typeface="Adobe Gothic Std B" pitchFamily="34" charset="-128"/>
                <a:ea typeface="Adobe Gothic Std B" pitchFamily="34" charset="-128"/>
                <a:cs typeface="Aharoni" pitchFamily="2" charset="-79"/>
              </a:rPr>
              <a:t>41% Yes, with help/guidance</a:t>
            </a:r>
          </a:p>
          <a:p>
            <a:pPr marL="342900" indent="-342900" algn="r">
              <a:buFont typeface="Arial" pitchFamily="34" charset="0"/>
              <a:buChar char="•"/>
            </a:pPr>
            <a:r>
              <a:rPr lang="en-GB" sz="2500" dirty="0" smtClean="0">
                <a:solidFill>
                  <a:srgbClr val="FFC000"/>
                </a:solidFill>
                <a:latin typeface="Adobe Gothic Std B" pitchFamily="34" charset="-128"/>
                <a:ea typeface="Adobe Gothic Std B" pitchFamily="34" charset="-128"/>
                <a:cs typeface="Aharoni" pitchFamily="2" charset="-79"/>
              </a:rPr>
              <a:t>9% No opinion/neutral</a:t>
            </a:r>
          </a:p>
          <a:p>
            <a:pPr marL="342900" indent="-342900" algn="r">
              <a:buFont typeface="Arial" pitchFamily="34" charset="0"/>
              <a:buChar char="•"/>
            </a:pPr>
            <a:r>
              <a:rPr lang="en-GB" sz="2500" dirty="0" smtClean="0">
                <a:solidFill>
                  <a:srgbClr val="FFC000"/>
                </a:solidFill>
                <a:latin typeface="Adobe Gothic Std B" pitchFamily="34" charset="-128"/>
                <a:ea typeface="Adobe Gothic Std B" pitchFamily="34" charset="-128"/>
                <a:cs typeface="Aharoni" pitchFamily="2" charset="-79"/>
              </a:rPr>
              <a:t>0% No</a:t>
            </a:r>
            <a:endParaRPr lang="en-GB" sz="2500" dirty="0">
              <a:solidFill>
                <a:srgbClr val="FFC000"/>
              </a:solidFill>
              <a:latin typeface="Adobe Gothic Std B" pitchFamily="34" charset="-128"/>
              <a:ea typeface="Adobe Gothic Std B" pitchFamily="34" charset="-128"/>
              <a:cs typeface="Aharoni" pitchFamily="2" charset="-79"/>
            </a:endParaRPr>
          </a:p>
        </p:txBody>
      </p:sp>
    </p:spTree>
    <p:extLst>
      <p:ext uri="{BB962C8B-B14F-4D97-AF65-F5344CB8AC3E}">
        <p14:creationId xmlns:p14="http://schemas.microsoft.com/office/powerpoint/2010/main" val="70418690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24720" y="53046"/>
            <a:ext cx="8319280" cy="769441"/>
          </a:xfrm>
          <a:prstGeom prst="rect">
            <a:avLst/>
          </a:prstGeom>
          <a:noFill/>
        </p:spPr>
        <p:txBody>
          <a:bodyPr wrap="none" rtlCol="0">
            <a:spAutoFit/>
          </a:bodyPr>
          <a:lstStyle/>
          <a:p>
            <a:r>
              <a:rPr lang="en-US" sz="4400" dirty="0" smtClean="0"/>
              <a:t>Ross </a:t>
            </a:r>
            <a:r>
              <a:rPr lang="en-US" sz="4400" dirty="0" err="1" smtClean="0"/>
              <a:t>Mounce</a:t>
            </a:r>
            <a:r>
              <a:rPr lang="en-US" sz="4400" dirty="0" smtClean="0"/>
              <a:t> (Bath), Panton Fellow </a:t>
            </a:r>
            <a:endParaRPr lang="en-US" sz="4400" dirty="0"/>
          </a:p>
        </p:txBody>
      </p:sp>
      <p:sp>
        <p:nvSpPr>
          <p:cNvPr id="6" name="Rectangle 5"/>
          <p:cNvSpPr/>
          <p:nvPr/>
        </p:nvSpPr>
        <p:spPr>
          <a:xfrm>
            <a:off x="360808" y="3123835"/>
            <a:ext cx="5997681" cy="3108544"/>
          </a:xfrm>
          <a:prstGeom prst="rect">
            <a:avLst/>
          </a:prstGeom>
        </p:spPr>
        <p:txBody>
          <a:bodyPr wrap="none">
            <a:spAutoFit/>
          </a:bodyPr>
          <a:lstStyle/>
          <a:p>
            <a:pPr marL="285750" indent="-285750">
              <a:buFont typeface="Arial"/>
              <a:buChar char="•"/>
            </a:pPr>
            <a:r>
              <a:rPr lang="en-US" sz="2800" dirty="0" smtClean="0"/>
              <a:t>Sharing research data: </a:t>
            </a:r>
          </a:p>
          <a:p>
            <a:r>
              <a:rPr lang="en-US" sz="2800" dirty="0" smtClean="0">
                <a:hlinkClick r:id="rId2"/>
              </a:rPr>
              <a:t>http://www.slideshare.net/rossmounce</a:t>
            </a:r>
            <a:r>
              <a:rPr lang="en-US" sz="2800" dirty="0" smtClean="0"/>
              <a:t> </a:t>
            </a:r>
          </a:p>
          <a:p>
            <a:pPr marL="285750" indent="-285750">
              <a:buFont typeface="Arial"/>
              <a:buChar char="•"/>
            </a:pPr>
            <a:r>
              <a:rPr lang="en-US" sz="2800" dirty="0" smtClean="0"/>
              <a:t>How-to figures from PLOS/One [</a:t>
            </a:r>
            <a:r>
              <a:rPr lang="en-US" sz="2800" dirty="0" smtClean="0">
                <a:hlinkClick r:id="rId3"/>
              </a:rPr>
              <a:t>link</a:t>
            </a:r>
            <a:r>
              <a:rPr lang="en-US" sz="2800" dirty="0" smtClean="0"/>
              <a:t>]: </a:t>
            </a:r>
          </a:p>
          <a:p>
            <a:endParaRPr lang="en-US" sz="2800" dirty="0">
              <a:hlinkClick r:id="rId4"/>
            </a:endParaRPr>
          </a:p>
          <a:p>
            <a:r>
              <a:rPr lang="en-US" sz="2800" dirty="0" smtClean="0">
                <a:hlinkClick r:id="rId4"/>
              </a:rPr>
              <a:t>Ross shows how to bring figures to life: </a:t>
            </a:r>
          </a:p>
          <a:p>
            <a:pPr marL="285750" indent="-285750">
              <a:buFont typeface="Arial"/>
              <a:buChar char="•"/>
            </a:pPr>
            <a:r>
              <a:rPr lang="en-US" sz="2800" dirty="0" err="1" smtClean="0"/>
              <a:t>PLOSOne</a:t>
            </a:r>
            <a:r>
              <a:rPr lang="en-US" sz="2800" dirty="0" smtClean="0"/>
              <a:t> at </a:t>
            </a:r>
            <a:r>
              <a:rPr lang="en-US" sz="2800" dirty="0" smtClean="0">
                <a:hlinkClick r:id="rId5"/>
              </a:rPr>
              <a:t>http://bit.ly/PLOStrees</a:t>
            </a:r>
            <a:r>
              <a:rPr lang="en-US" sz="2800" dirty="0" smtClean="0"/>
              <a:t> </a:t>
            </a:r>
          </a:p>
          <a:p>
            <a:pPr marL="285750" indent="-285750">
              <a:buFont typeface="Arial"/>
              <a:buChar char="•"/>
            </a:pPr>
            <a:r>
              <a:rPr lang="en-US" sz="2800" dirty="0" smtClean="0"/>
              <a:t>PLOS at </a:t>
            </a:r>
            <a:r>
              <a:rPr lang="en-US" sz="2800" dirty="0" smtClean="0">
                <a:hlinkClick r:id="rId6"/>
              </a:rPr>
              <a:t>http://bit.ly/phylofigs</a:t>
            </a:r>
            <a:r>
              <a:rPr lang="en-US" sz="2800" dirty="0" smtClean="0"/>
              <a:t> (demo)</a:t>
            </a:r>
          </a:p>
        </p:txBody>
      </p:sp>
      <p:pic>
        <p:nvPicPr>
          <p:cNvPr id="9" name="Picture 8"/>
          <p:cNvPicPr>
            <a:picLocks noChangeAspect="1"/>
          </p:cNvPicPr>
          <p:nvPr/>
        </p:nvPicPr>
        <p:blipFill>
          <a:blip r:embed="rId7"/>
          <a:stretch>
            <a:fillRect/>
          </a:stretch>
        </p:blipFill>
        <p:spPr>
          <a:xfrm>
            <a:off x="0" y="1040055"/>
            <a:ext cx="9144000" cy="1952962"/>
          </a:xfrm>
          <a:prstGeom prst="rect">
            <a:avLst/>
          </a:prstGeom>
        </p:spPr>
      </p:pic>
    </p:spTree>
    <p:extLst>
      <p:ext uri="{BB962C8B-B14F-4D97-AF65-F5344CB8AC3E}">
        <p14:creationId xmlns:p14="http://schemas.microsoft.com/office/powerpoint/2010/main" val="338661032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738852" y="902316"/>
            <a:ext cx="6932999" cy="45606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TOOLS</a:t>
            </a:r>
            <a:endParaRPr lang="en-US" sz="2400" dirty="0"/>
          </a:p>
        </p:txBody>
      </p:sp>
      <p:sp>
        <p:nvSpPr>
          <p:cNvPr id="2" name="Title 1"/>
          <p:cNvSpPr>
            <a:spLocks noGrp="1"/>
          </p:cNvSpPr>
          <p:nvPr>
            <p:ph type="title"/>
          </p:nvPr>
        </p:nvSpPr>
        <p:spPr>
          <a:xfrm>
            <a:off x="547004" y="-1856"/>
            <a:ext cx="7945915" cy="904172"/>
          </a:xfrm>
        </p:spPr>
        <p:txBody>
          <a:bodyPr/>
          <a:lstStyle/>
          <a:p>
            <a:r>
              <a:rPr lang="en-US" dirty="0" smtClean="0"/>
              <a:t>Open Notebook Science</a:t>
            </a:r>
            <a:endParaRPr lang="en-US" dirty="0"/>
          </a:p>
        </p:txBody>
      </p:sp>
      <p:cxnSp>
        <p:nvCxnSpPr>
          <p:cNvPr id="9" name="Curved Connector 8"/>
          <p:cNvCxnSpPr/>
          <p:nvPr/>
        </p:nvCxnSpPr>
        <p:spPr>
          <a:xfrm flipH="1" flipV="1">
            <a:off x="2678437" y="1835925"/>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a:off x="2525859" y="2387429"/>
            <a:ext cx="1887168" cy="551505"/>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614861" y="1034701"/>
            <a:ext cx="1796842" cy="1200328"/>
          </a:xfrm>
          <a:prstGeom prst="rect">
            <a:avLst/>
          </a:prstGeom>
        </p:spPr>
        <p:txBody>
          <a:bodyPr wrap="square">
            <a:spAutoFit/>
          </a:bodyPr>
          <a:lstStyle/>
          <a:p>
            <a:r>
              <a:rPr lang="en-US" sz="2400" dirty="0" smtClean="0"/>
              <a:t>Open engineered</a:t>
            </a:r>
          </a:p>
          <a:p>
            <a:r>
              <a:rPr lang="en-US" sz="2400" dirty="0" smtClean="0"/>
              <a:t>repository</a:t>
            </a:r>
            <a:endParaRPr lang="en-US" sz="2400" dirty="0"/>
          </a:p>
        </p:txBody>
      </p:sp>
      <p:sp>
        <p:nvSpPr>
          <p:cNvPr id="35" name="Rectangle 34"/>
          <p:cNvSpPr/>
          <p:nvPr/>
        </p:nvSpPr>
        <p:spPr>
          <a:xfrm>
            <a:off x="3129271" y="4542616"/>
            <a:ext cx="1736288" cy="830997"/>
          </a:xfrm>
          <a:prstGeom prst="rect">
            <a:avLst/>
          </a:prstGeom>
        </p:spPr>
        <p:txBody>
          <a:bodyPr wrap="square">
            <a:spAutoFit/>
          </a:bodyPr>
          <a:lstStyle/>
          <a:p>
            <a:r>
              <a:rPr lang="en-US" sz="2400" dirty="0" smtClean="0"/>
              <a:t>World</a:t>
            </a:r>
          </a:p>
          <a:p>
            <a:r>
              <a:rPr lang="en-US" sz="2400" dirty="0" smtClean="0"/>
              <a:t>community</a:t>
            </a:r>
            <a:endParaRPr lang="en-US" sz="2400" dirty="0"/>
          </a:p>
        </p:txBody>
      </p:sp>
      <p:sp>
        <p:nvSpPr>
          <p:cNvPr id="32" name="Cloud 31"/>
          <p:cNvSpPr/>
          <p:nvPr/>
        </p:nvSpPr>
        <p:spPr>
          <a:xfrm>
            <a:off x="1257260" y="1835925"/>
            <a:ext cx="2193789"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INSTRUMENT</a:t>
            </a:r>
            <a:endParaRPr lang="en-US" sz="1600" dirty="0"/>
          </a:p>
        </p:txBody>
      </p:sp>
      <p:sp>
        <p:nvSpPr>
          <p:cNvPr id="38" name="Rectangle 37"/>
          <p:cNvSpPr/>
          <p:nvPr/>
        </p:nvSpPr>
        <p:spPr>
          <a:xfrm>
            <a:off x="3067954" y="1204304"/>
            <a:ext cx="929461" cy="369332"/>
          </a:xfrm>
          <a:prstGeom prst="rect">
            <a:avLst/>
          </a:prstGeom>
        </p:spPr>
        <p:txBody>
          <a:bodyPr wrap="none">
            <a:spAutoFit/>
          </a:bodyPr>
          <a:lstStyle/>
          <a:p>
            <a:r>
              <a:rPr lang="en-US" dirty="0" smtClean="0"/>
              <a:t>validate</a:t>
            </a:r>
            <a:endParaRPr lang="en-US" dirty="0"/>
          </a:p>
        </p:txBody>
      </p:sp>
      <p:cxnSp>
        <p:nvCxnSpPr>
          <p:cNvPr id="39" name="Curved Connector 38"/>
          <p:cNvCxnSpPr/>
          <p:nvPr/>
        </p:nvCxnSpPr>
        <p:spPr>
          <a:xfrm flipH="1" flipV="1">
            <a:off x="5293875" y="2387429"/>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Cloud 39"/>
          <p:cNvSpPr/>
          <p:nvPr/>
        </p:nvSpPr>
        <p:spPr>
          <a:xfrm>
            <a:off x="4413027" y="2387429"/>
            <a:ext cx="1313655"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41" name="Rectangle 40"/>
          <p:cNvSpPr/>
          <p:nvPr/>
        </p:nvSpPr>
        <p:spPr>
          <a:xfrm>
            <a:off x="3633780" y="2455598"/>
            <a:ext cx="787896" cy="369332"/>
          </a:xfrm>
          <a:prstGeom prst="rect">
            <a:avLst/>
          </a:prstGeom>
        </p:spPr>
        <p:txBody>
          <a:bodyPr wrap="none">
            <a:spAutoFit/>
          </a:bodyPr>
          <a:lstStyle/>
          <a:p>
            <a:r>
              <a:rPr lang="en-US" dirty="0" smtClean="0"/>
              <a:t>merge</a:t>
            </a:r>
            <a:endParaRPr lang="en-US" dirty="0"/>
          </a:p>
        </p:txBody>
      </p:sp>
      <p:cxnSp>
        <p:nvCxnSpPr>
          <p:cNvPr id="42" name="Curved Connector 41"/>
          <p:cNvCxnSpPr/>
          <p:nvPr/>
        </p:nvCxnSpPr>
        <p:spPr>
          <a:xfrm flipH="1" flipV="1">
            <a:off x="3713718" y="3744236"/>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Cloud 42"/>
          <p:cNvSpPr/>
          <p:nvPr/>
        </p:nvSpPr>
        <p:spPr>
          <a:xfrm>
            <a:off x="2424716" y="3744236"/>
            <a:ext cx="1509071"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MODEL</a:t>
            </a:r>
            <a:endParaRPr lang="en-US" sz="1600" dirty="0"/>
          </a:p>
        </p:txBody>
      </p:sp>
      <p:cxnSp>
        <p:nvCxnSpPr>
          <p:cNvPr id="44" name="Curved Connector 43"/>
          <p:cNvCxnSpPr/>
          <p:nvPr/>
        </p:nvCxnSpPr>
        <p:spPr>
          <a:xfrm rot="5400000">
            <a:off x="2554692" y="2777204"/>
            <a:ext cx="1486531" cy="671646"/>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Curved Connector 45"/>
          <p:cNvCxnSpPr/>
          <p:nvPr/>
        </p:nvCxnSpPr>
        <p:spPr>
          <a:xfrm flipH="1" flipV="1">
            <a:off x="6394792" y="3609451"/>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Cloud 46"/>
          <p:cNvSpPr/>
          <p:nvPr/>
        </p:nvSpPr>
        <p:spPr>
          <a:xfrm>
            <a:off x="5513944" y="3609451"/>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cxnSp>
        <p:nvCxnSpPr>
          <p:cNvPr id="49" name="Curved Connector 48"/>
          <p:cNvCxnSpPr/>
          <p:nvPr/>
        </p:nvCxnSpPr>
        <p:spPr>
          <a:xfrm flipV="1">
            <a:off x="3713718" y="3968860"/>
            <a:ext cx="1800226" cy="32688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Cloud 23"/>
          <p:cNvSpPr/>
          <p:nvPr/>
        </p:nvSpPr>
        <p:spPr>
          <a:xfrm>
            <a:off x="3312110" y="1683473"/>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DATA</a:t>
            </a:r>
            <a:endParaRPr lang="en-US" sz="1600" dirty="0"/>
          </a:p>
        </p:txBody>
      </p:sp>
      <p:sp>
        <p:nvSpPr>
          <p:cNvPr id="29" name="Cloud 28"/>
          <p:cNvSpPr/>
          <p:nvPr/>
        </p:nvSpPr>
        <p:spPr>
          <a:xfrm>
            <a:off x="1257260" y="2595789"/>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DATA</a:t>
            </a:r>
            <a:endParaRPr lang="en-US" sz="1600" dirty="0"/>
          </a:p>
        </p:txBody>
      </p:sp>
      <p:cxnSp>
        <p:nvCxnSpPr>
          <p:cNvPr id="30" name="Curved Connector 29"/>
          <p:cNvCxnSpPr/>
          <p:nvPr/>
        </p:nvCxnSpPr>
        <p:spPr>
          <a:xfrm>
            <a:off x="2245107" y="2938934"/>
            <a:ext cx="2167920" cy="1347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4367347" y="2510955"/>
            <a:ext cx="1210225" cy="369332"/>
          </a:xfrm>
          <a:prstGeom prst="rect">
            <a:avLst/>
          </a:prstGeom>
        </p:spPr>
        <p:txBody>
          <a:bodyPr wrap="none">
            <a:spAutoFit/>
          </a:bodyPr>
          <a:lstStyle/>
          <a:p>
            <a:r>
              <a:rPr lang="en-US" dirty="0" smtClean="0"/>
              <a:t>knowledge</a:t>
            </a:r>
            <a:endParaRPr lang="en-US" dirty="0"/>
          </a:p>
        </p:txBody>
      </p:sp>
      <p:sp>
        <p:nvSpPr>
          <p:cNvPr id="34" name="Rectangle 33"/>
          <p:cNvSpPr/>
          <p:nvPr/>
        </p:nvSpPr>
        <p:spPr>
          <a:xfrm>
            <a:off x="1856533" y="3287037"/>
            <a:ext cx="1003287" cy="369332"/>
          </a:xfrm>
          <a:prstGeom prst="rect">
            <a:avLst/>
          </a:prstGeom>
        </p:spPr>
        <p:txBody>
          <a:bodyPr wrap="none">
            <a:spAutoFit/>
          </a:bodyPr>
          <a:lstStyle/>
          <a:p>
            <a:r>
              <a:rPr lang="en-US" dirty="0" smtClean="0"/>
              <a:t>calibrate</a:t>
            </a:r>
            <a:endParaRPr lang="en-US" dirty="0"/>
          </a:p>
        </p:txBody>
      </p:sp>
      <p:cxnSp>
        <p:nvCxnSpPr>
          <p:cNvPr id="37" name="Curved Connector 36"/>
          <p:cNvCxnSpPr/>
          <p:nvPr/>
        </p:nvCxnSpPr>
        <p:spPr>
          <a:xfrm rot="10800000">
            <a:off x="2245108" y="3073718"/>
            <a:ext cx="3268839" cy="670518"/>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6285744" y="2200403"/>
            <a:ext cx="218096"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 name="Straight Connector 10"/>
          <p:cNvCxnSpPr/>
          <p:nvPr/>
        </p:nvCxnSpPr>
        <p:spPr>
          <a:xfrm flipH="1">
            <a:off x="6232876" y="2938934"/>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398105" y="2938934"/>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6285744" y="2405646"/>
            <a:ext cx="218096"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2" name="Straight Connector 51"/>
          <p:cNvCxnSpPr/>
          <p:nvPr/>
        </p:nvCxnSpPr>
        <p:spPr>
          <a:xfrm flipH="1" flipV="1">
            <a:off x="6059816" y="2595888"/>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489459" y="2595888"/>
            <a:ext cx="258136" cy="0"/>
          </a:xfrm>
          <a:prstGeom prst="line">
            <a:avLst/>
          </a:prstGeom>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5022911" y="4391356"/>
            <a:ext cx="270964"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5" name="Straight Connector 54"/>
          <p:cNvCxnSpPr/>
          <p:nvPr/>
        </p:nvCxnSpPr>
        <p:spPr>
          <a:xfrm flipH="1">
            <a:off x="5022911" y="5129887"/>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188140" y="5129887"/>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5022911" y="4596599"/>
            <a:ext cx="270964"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8" name="Straight Connector 57"/>
          <p:cNvCxnSpPr/>
          <p:nvPr/>
        </p:nvCxnSpPr>
        <p:spPr>
          <a:xfrm flipH="1" flipV="1">
            <a:off x="4849851" y="4786842"/>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5216920" y="4786841"/>
            <a:ext cx="320710" cy="0"/>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269982" y="5506975"/>
            <a:ext cx="8484183" cy="1384995"/>
          </a:xfrm>
          <a:prstGeom prst="rect">
            <a:avLst/>
          </a:prstGeom>
          <a:noFill/>
        </p:spPr>
        <p:txBody>
          <a:bodyPr wrap="square" rtlCol="0">
            <a:spAutoFit/>
          </a:bodyPr>
          <a:lstStyle/>
          <a:p>
            <a:r>
              <a:rPr lang="en-US" sz="2800" dirty="0" smtClean="0"/>
              <a:t>Problems are solved communally; </a:t>
            </a:r>
          </a:p>
          <a:p>
            <a:r>
              <a:rPr lang="en-US" sz="2800" dirty="0" smtClean="0"/>
              <a:t>Nothing is needlessly duplicated; “publication“ is continuous </a:t>
            </a:r>
            <a:endParaRPr lang="en-US" sz="2800" dirty="0"/>
          </a:p>
        </p:txBody>
      </p:sp>
      <p:sp>
        <p:nvSpPr>
          <p:cNvPr id="64" name="Rectangle 63"/>
          <p:cNvSpPr/>
          <p:nvPr/>
        </p:nvSpPr>
        <p:spPr>
          <a:xfrm>
            <a:off x="7084761" y="3744237"/>
            <a:ext cx="1796842" cy="1569660"/>
          </a:xfrm>
          <a:prstGeom prst="rect">
            <a:avLst/>
          </a:prstGeom>
        </p:spPr>
        <p:txBody>
          <a:bodyPr wrap="square">
            <a:spAutoFit/>
          </a:bodyPr>
          <a:lstStyle/>
          <a:p>
            <a:r>
              <a:rPr lang="en-US" sz="2400" dirty="0" smtClean="0"/>
              <a:t>Machines and humans</a:t>
            </a:r>
          </a:p>
          <a:p>
            <a:r>
              <a:rPr lang="en-US" sz="2400" dirty="0" smtClean="0"/>
              <a:t>Working together</a:t>
            </a:r>
          </a:p>
        </p:txBody>
      </p:sp>
      <p:sp>
        <p:nvSpPr>
          <p:cNvPr id="3" name="TextBox 2"/>
          <p:cNvSpPr txBox="1"/>
          <p:nvPr/>
        </p:nvSpPr>
        <p:spPr>
          <a:xfrm>
            <a:off x="1063757" y="3744236"/>
            <a:ext cx="1294420" cy="646331"/>
          </a:xfrm>
          <a:prstGeom prst="rect">
            <a:avLst/>
          </a:prstGeom>
          <a:noFill/>
        </p:spPr>
        <p:txBody>
          <a:bodyPr wrap="none" rtlCol="0">
            <a:spAutoFit/>
          </a:bodyPr>
          <a:lstStyle/>
          <a:p>
            <a:r>
              <a:rPr lang="en-US" sz="3600" dirty="0" smtClean="0">
                <a:solidFill>
                  <a:srgbClr val="008000"/>
                </a:solidFill>
              </a:rPr>
              <a:t>CC-BY</a:t>
            </a:r>
            <a:endParaRPr lang="en-US" sz="3600" dirty="0">
              <a:solidFill>
                <a:srgbClr val="008000"/>
              </a:solidFill>
            </a:endParaRPr>
          </a:p>
        </p:txBody>
      </p:sp>
    </p:spTree>
    <p:extLst>
      <p:ext uri="{BB962C8B-B14F-4D97-AF65-F5344CB8AC3E}">
        <p14:creationId xmlns:p14="http://schemas.microsoft.com/office/powerpoint/2010/main" val="159070090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004" y="173354"/>
            <a:ext cx="7945915" cy="904172"/>
          </a:xfrm>
        </p:spPr>
        <p:txBody>
          <a:bodyPr>
            <a:normAutofit fontScale="90000"/>
          </a:bodyPr>
          <a:lstStyle/>
          <a:p>
            <a:r>
              <a:rPr lang="en-US" dirty="0" smtClean="0"/>
              <a:t>Traditional Research and Publication</a:t>
            </a:r>
            <a:endParaRPr lang="en-US" dirty="0"/>
          </a:p>
        </p:txBody>
      </p:sp>
      <p:sp>
        <p:nvSpPr>
          <p:cNvPr id="4" name="Oval 3"/>
          <p:cNvSpPr/>
          <p:nvPr/>
        </p:nvSpPr>
        <p:spPr>
          <a:xfrm>
            <a:off x="547004" y="3466038"/>
            <a:ext cx="2368008" cy="8979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“Lab” work</a:t>
            </a:r>
            <a:endParaRPr lang="en-US" sz="2400" dirty="0"/>
          </a:p>
        </p:txBody>
      </p:sp>
      <p:cxnSp>
        <p:nvCxnSpPr>
          <p:cNvPr id="6" name="Straight Arrow Connector 5"/>
          <p:cNvCxnSpPr/>
          <p:nvPr/>
        </p:nvCxnSpPr>
        <p:spPr>
          <a:xfrm>
            <a:off x="2719788" y="3902180"/>
            <a:ext cx="91087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630660" y="3453211"/>
            <a:ext cx="1937206" cy="112883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paper/thesis</a:t>
            </a:r>
            <a:endParaRPr lang="en-US" sz="2400" dirty="0"/>
          </a:p>
        </p:txBody>
      </p:sp>
      <p:cxnSp>
        <p:nvCxnSpPr>
          <p:cNvPr id="9" name="Curved Connector 8"/>
          <p:cNvCxnSpPr>
            <a:stCxn id="7" idx="6"/>
            <a:endCxn id="7" idx="7"/>
          </p:cNvCxnSpPr>
          <p:nvPr/>
        </p:nvCxnSpPr>
        <p:spPr>
          <a:xfrm flipH="1" flipV="1">
            <a:off x="5284169" y="3618525"/>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567866" y="4054580"/>
            <a:ext cx="91087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2915012" y="3433859"/>
            <a:ext cx="715648" cy="369332"/>
          </a:xfrm>
          <a:prstGeom prst="rect">
            <a:avLst/>
          </a:prstGeom>
        </p:spPr>
        <p:txBody>
          <a:bodyPr wrap="none">
            <a:spAutoFit/>
          </a:bodyPr>
          <a:lstStyle/>
          <a:p>
            <a:r>
              <a:rPr lang="en-US" dirty="0" smtClean="0"/>
              <a:t>Write</a:t>
            </a:r>
            <a:endParaRPr lang="en-US" dirty="0"/>
          </a:p>
        </p:txBody>
      </p:sp>
      <p:sp>
        <p:nvSpPr>
          <p:cNvPr id="17" name="Rectangle 16"/>
          <p:cNvSpPr/>
          <p:nvPr/>
        </p:nvSpPr>
        <p:spPr>
          <a:xfrm>
            <a:off x="5210042" y="2778115"/>
            <a:ext cx="870626" cy="369332"/>
          </a:xfrm>
          <a:prstGeom prst="rect">
            <a:avLst/>
          </a:prstGeom>
        </p:spPr>
        <p:txBody>
          <a:bodyPr wrap="none">
            <a:spAutoFit/>
          </a:bodyPr>
          <a:lstStyle/>
          <a:p>
            <a:r>
              <a:rPr lang="en-US" dirty="0" smtClean="0"/>
              <a:t>rewrite</a:t>
            </a:r>
            <a:endParaRPr lang="en-US" dirty="0"/>
          </a:p>
        </p:txBody>
      </p:sp>
      <p:cxnSp>
        <p:nvCxnSpPr>
          <p:cNvPr id="20" name="Curved Connector 19"/>
          <p:cNvCxnSpPr/>
          <p:nvPr/>
        </p:nvCxnSpPr>
        <p:spPr>
          <a:xfrm flipH="1">
            <a:off x="2219449" y="4017629"/>
            <a:ext cx="3348417" cy="346347"/>
          </a:xfrm>
          <a:prstGeom prst="curvedConnector5">
            <a:avLst>
              <a:gd name="adj1" fmla="val -6827"/>
              <a:gd name="adj2" fmla="val 228966"/>
              <a:gd name="adj3" fmla="val 99617"/>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2954723" y="4922045"/>
            <a:ext cx="1582484" cy="369332"/>
          </a:xfrm>
          <a:prstGeom prst="rect">
            <a:avLst/>
          </a:prstGeom>
        </p:spPr>
        <p:txBody>
          <a:bodyPr wrap="none">
            <a:spAutoFit/>
          </a:bodyPr>
          <a:lstStyle/>
          <a:p>
            <a:r>
              <a:rPr lang="en-US" dirty="0" smtClean="0"/>
              <a:t>Re-experiment</a:t>
            </a:r>
            <a:endParaRPr lang="en-US" dirty="0"/>
          </a:p>
        </p:txBody>
      </p:sp>
      <p:sp>
        <p:nvSpPr>
          <p:cNvPr id="23" name="Rectangle 22"/>
          <p:cNvSpPr/>
          <p:nvPr/>
        </p:nvSpPr>
        <p:spPr>
          <a:xfrm>
            <a:off x="6591669" y="3717513"/>
            <a:ext cx="1554862" cy="461665"/>
          </a:xfrm>
          <a:prstGeom prst="rect">
            <a:avLst/>
          </a:prstGeom>
        </p:spPr>
        <p:txBody>
          <a:bodyPr wrap="square">
            <a:spAutoFit/>
          </a:bodyPr>
          <a:lstStyle/>
          <a:p>
            <a:r>
              <a:rPr lang="en-US" sz="2400" dirty="0" smtClean="0"/>
              <a:t>publish</a:t>
            </a:r>
            <a:endParaRPr lang="en-US" sz="2400" dirty="0"/>
          </a:p>
        </p:txBody>
      </p:sp>
      <p:sp>
        <p:nvSpPr>
          <p:cNvPr id="24" name="Cloud 23"/>
          <p:cNvSpPr/>
          <p:nvPr/>
        </p:nvSpPr>
        <p:spPr>
          <a:xfrm>
            <a:off x="2264352" y="2067821"/>
            <a:ext cx="561179"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cxnSp>
        <p:nvCxnSpPr>
          <p:cNvPr id="25" name="Straight Arrow Connector 24"/>
          <p:cNvCxnSpPr/>
          <p:nvPr/>
        </p:nvCxnSpPr>
        <p:spPr>
          <a:xfrm flipV="1">
            <a:off x="1766092" y="2555273"/>
            <a:ext cx="650660" cy="8859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886547" y="2861385"/>
            <a:ext cx="650660" cy="604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4284429" y="2860316"/>
            <a:ext cx="505555" cy="369332"/>
          </a:xfrm>
          <a:prstGeom prst="rect">
            <a:avLst/>
          </a:prstGeom>
        </p:spPr>
        <p:txBody>
          <a:bodyPr wrap="none">
            <a:spAutoFit/>
          </a:bodyPr>
          <a:lstStyle/>
          <a:p>
            <a:r>
              <a:rPr lang="en-US" dirty="0" smtClean="0"/>
              <a:t>???</a:t>
            </a:r>
            <a:endParaRPr lang="en-US" dirty="0"/>
          </a:p>
        </p:txBody>
      </p:sp>
      <p:sp>
        <p:nvSpPr>
          <p:cNvPr id="30" name="Rectangle 29"/>
          <p:cNvSpPr/>
          <p:nvPr/>
        </p:nvSpPr>
        <p:spPr>
          <a:xfrm>
            <a:off x="818638" y="4499332"/>
            <a:ext cx="2296788" cy="461665"/>
          </a:xfrm>
          <a:prstGeom prst="rect">
            <a:avLst/>
          </a:prstGeom>
        </p:spPr>
        <p:txBody>
          <a:bodyPr wrap="square">
            <a:spAutoFit/>
          </a:bodyPr>
          <a:lstStyle/>
          <a:p>
            <a:r>
              <a:rPr lang="en-US" sz="2400" i="1" dirty="0" smtClean="0"/>
              <a:t>Validation??</a:t>
            </a:r>
            <a:endParaRPr lang="en-US" sz="2400" i="1" dirty="0"/>
          </a:p>
        </p:txBody>
      </p:sp>
      <p:sp>
        <p:nvSpPr>
          <p:cNvPr id="31" name="Rectangle 30"/>
          <p:cNvSpPr/>
          <p:nvPr/>
        </p:nvSpPr>
        <p:spPr>
          <a:xfrm>
            <a:off x="2924367" y="1900667"/>
            <a:ext cx="706293" cy="369332"/>
          </a:xfrm>
          <a:prstGeom prst="rect">
            <a:avLst/>
          </a:prstGeom>
        </p:spPr>
        <p:txBody>
          <a:bodyPr wrap="none">
            <a:spAutoFit/>
          </a:bodyPr>
          <a:lstStyle/>
          <a:p>
            <a:r>
              <a:rPr lang="en-US" dirty="0" smtClean="0"/>
              <a:t>DATA</a:t>
            </a:r>
            <a:endParaRPr lang="en-US" dirty="0"/>
          </a:p>
        </p:txBody>
      </p:sp>
      <p:sp>
        <p:nvSpPr>
          <p:cNvPr id="32" name="Cloud 31"/>
          <p:cNvSpPr/>
          <p:nvPr/>
        </p:nvSpPr>
        <p:spPr>
          <a:xfrm>
            <a:off x="3115426" y="2463947"/>
            <a:ext cx="561179"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sp>
        <p:nvSpPr>
          <p:cNvPr id="33" name="Cloud 32"/>
          <p:cNvSpPr/>
          <p:nvPr/>
        </p:nvSpPr>
        <p:spPr>
          <a:xfrm>
            <a:off x="3686323" y="1885169"/>
            <a:ext cx="561179"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cxnSp>
        <p:nvCxnSpPr>
          <p:cNvPr id="34" name="Straight Arrow Connector 33"/>
          <p:cNvCxnSpPr/>
          <p:nvPr/>
        </p:nvCxnSpPr>
        <p:spPr>
          <a:xfrm flipV="1">
            <a:off x="2252748" y="2951399"/>
            <a:ext cx="862678" cy="547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209325" y="3453211"/>
            <a:ext cx="1937206" cy="1128836"/>
          </a:xfrm>
          <a:prstGeom prst="ellipse">
            <a:avLst/>
          </a:prstGeom>
          <a:noFill/>
          <a:ln w="76200" cmpd="sng">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38" name="TextBox 37"/>
          <p:cNvSpPr txBox="1"/>
          <p:nvPr/>
        </p:nvSpPr>
        <p:spPr>
          <a:xfrm>
            <a:off x="6080668" y="4719187"/>
            <a:ext cx="2841593" cy="954107"/>
          </a:xfrm>
          <a:prstGeom prst="rect">
            <a:avLst/>
          </a:prstGeom>
          <a:noFill/>
        </p:spPr>
        <p:txBody>
          <a:bodyPr wrap="none" rtlCol="0">
            <a:spAutoFit/>
          </a:bodyPr>
          <a:lstStyle/>
          <a:p>
            <a:r>
              <a:rPr lang="en-US" sz="2800" b="1" dirty="0" smtClean="0">
                <a:solidFill>
                  <a:srgbClr val="FF0000"/>
                </a:solidFill>
              </a:rPr>
              <a:t>output  “belongs” </a:t>
            </a:r>
          </a:p>
          <a:p>
            <a:r>
              <a:rPr lang="en-US" sz="2800" b="1" dirty="0" smtClean="0">
                <a:solidFill>
                  <a:srgbClr val="FF0000"/>
                </a:solidFill>
              </a:rPr>
              <a:t>to publisher</a:t>
            </a:r>
            <a:endParaRPr lang="en-US" sz="2800" b="1" dirty="0">
              <a:solidFill>
                <a:srgbClr val="FF0000"/>
              </a:solidFill>
            </a:endParaRPr>
          </a:p>
        </p:txBody>
      </p:sp>
      <p:sp>
        <p:nvSpPr>
          <p:cNvPr id="26" name="Oval 25"/>
          <p:cNvSpPr/>
          <p:nvPr/>
        </p:nvSpPr>
        <p:spPr>
          <a:xfrm>
            <a:off x="320366" y="1632589"/>
            <a:ext cx="5760302" cy="4221711"/>
          </a:xfrm>
          <a:prstGeom prst="ellipse">
            <a:avLst/>
          </a:prstGeom>
          <a:noFill/>
          <a:ln w="76200" cmpd="sng">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3" name="TextBox 2"/>
          <p:cNvSpPr txBox="1"/>
          <p:nvPr/>
        </p:nvSpPr>
        <p:spPr>
          <a:xfrm>
            <a:off x="1324028" y="6036741"/>
            <a:ext cx="6657792" cy="584776"/>
          </a:xfrm>
          <a:prstGeom prst="rect">
            <a:avLst/>
          </a:prstGeom>
          <a:noFill/>
        </p:spPr>
        <p:txBody>
          <a:bodyPr wrap="none" rtlCol="0">
            <a:spAutoFit/>
          </a:bodyPr>
          <a:lstStyle/>
          <a:p>
            <a:r>
              <a:rPr lang="en-US" sz="3200" b="1" dirty="0" smtClean="0">
                <a:solidFill>
                  <a:srgbClr val="FF0000"/>
                </a:solidFill>
              </a:rPr>
              <a:t>Is there anything we can do with this?</a:t>
            </a:r>
            <a:endParaRPr lang="en-US" sz="3200" b="1" dirty="0">
              <a:solidFill>
                <a:srgbClr val="FF0000"/>
              </a:solidFill>
            </a:endParaRPr>
          </a:p>
        </p:txBody>
      </p:sp>
    </p:spTree>
    <p:extLst>
      <p:ext uri="{BB962C8B-B14F-4D97-AF65-F5344CB8AC3E}">
        <p14:creationId xmlns:p14="http://schemas.microsoft.com/office/powerpoint/2010/main" val="364121741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577197"/>
            <a:ext cx="9144000" cy="5789833"/>
          </a:xfrm>
          <a:prstGeom prst="rect">
            <a:avLst/>
          </a:prstGeom>
        </p:spPr>
      </p:pic>
      <p:sp>
        <p:nvSpPr>
          <p:cNvPr id="2" name="TextBox 1"/>
          <p:cNvSpPr txBox="1"/>
          <p:nvPr/>
        </p:nvSpPr>
        <p:spPr>
          <a:xfrm>
            <a:off x="6799468" y="4079268"/>
            <a:ext cx="2078327" cy="461665"/>
          </a:xfrm>
          <a:prstGeom prst="rect">
            <a:avLst/>
          </a:prstGeom>
          <a:noFill/>
        </p:spPr>
        <p:txBody>
          <a:bodyPr wrap="square" rtlCol="0">
            <a:spAutoFit/>
          </a:bodyPr>
          <a:lstStyle/>
          <a:p>
            <a:r>
              <a:rPr lang="en-US" sz="2400" dirty="0" smtClean="0">
                <a:hlinkClick r:id="rId3"/>
              </a:rPr>
              <a:t>PMR’s Tribute</a:t>
            </a:r>
            <a:endParaRPr lang="en-US" sz="2400" dirty="0"/>
          </a:p>
        </p:txBody>
      </p:sp>
      <p:sp>
        <p:nvSpPr>
          <p:cNvPr id="4" name="TextBox 3"/>
          <p:cNvSpPr txBox="1"/>
          <p:nvPr/>
        </p:nvSpPr>
        <p:spPr>
          <a:xfrm>
            <a:off x="3196018" y="3120088"/>
            <a:ext cx="3603450" cy="830997"/>
          </a:xfrm>
          <a:prstGeom prst="rect">
            <a:avLst/>
          </a:prstGeom>
          <a:noFill/>
        </p:spPr>
        <p:txBody>
          <a:bodyPr wrap="square" rtlCol="0">
            <a:spAutoFit/>
          </a:bodyPr>
          <a:lstStyle/>
          <a:p>
            <a:r>
              <a:rPr lang="en-US" sz="2400" dirty="0" smtClean="0"/>
              <a:t>Planned Memorial Meeting July 14</a:t>
            </a:r>
            <a:r>
              <a:rPr lang="en-US" sz="2400" baseline="30000" dirty="0" smtClean="0"/>
              <a:t>th</a:t>
            </a:r>
            <a:r>
              <a:rPr lang="en-US" sz="2400" dirty="0" smtClean="0"/>
              <a:t> 2014 Cambridge</a:t>
            </a:r>
            <a:endParaRPr lang="en-US" sz="2400" dirty="0"/>
          </a:p>
        </p:txBody>
      </p:sp>
      <p:sp>
        <p:nvSpPr>
          <p:cNvPr id="3" name="TextBox 2"/>
          <p:cNvSpPr txBox="1"/>
          <p:nvPr/>
        </p:nvSpPr>
        <p:spPr>
          <a:xfrm>
            <a:off x="3196018" y="1024462"/>
            <a:ext cx="5187012" cy="646331"/>
          </a:xfrm>
          <a:prstGeom prst="rect">
            <a:avLst/>
          </a:prstGeom>
          <a:noFill/>
        </p:spPr>
        <p:txBody>
          <a:bodyPr wrap="none" rtlCol="0">
            <a:spAutoFit/>
          </a:bodyPr>
          <a:lstStyle/>
          <a:p>
            <a:r>
              <a:rPr lang="en-US" sz="3600" dirty="0" smtClean="0">
                <a:solidFill>
                  <a:schemeClr val="bg1"/>
                </a:solidFill>
              </a:rPr>
              <a:t>OPEN NOTEBOOK SCIENCE</a:t>
            </a:r>
            <a:endParaRPr lang="en-US" sz="3600" dirty="0">
              <a:solidFill>
                <a:schemeClr val="bg1"/>
              </a:solidFill>
            </a:endParaRPr>
          </a:p>
        </p:txBody>
      </p:sp>
    </p:spTree>
    <p:extLst>
      <p:ext uri="{BB962C8B-B14F-4D97-AF65-F5344CB8AC3E}">
        <p14:creationId xmlns:p14="http://schemas.microsoft.com/office/powerpoint/2010/main" val="377173858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004" y="173354"/>
            <a:ext cx="7945915" cy="904172"/>
          </a:xfrm>
        </p:spPr>
        <p:txBody>
          <a:bodyPr/>
          <a:lstStyle/>
          <a:p>
            <a:r>
              <a:rPr lang="en-US" dirty="0" smtClean="0"/>
              <a:t>Content Mining (TDM) </a:t>
            </a:r>
            <a:endParaRPr lang="en-US" dirty="0"/>
          </a:p>
        </p:txBody>
      </p:sp>
      <p:sp>
        <p:nvSpPr>
          <p:cNvPr id="4" name="Oval 3"/>
          <p:cNvSpPr/>
          <p:nvPr/>
        </p:nvSpPr>
        <p:spPr>
          <a:xfrm>
            <a:off x="484948" y="2687182"/>
            <a:ext cx="2368008" cy="8979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“Lab” work</a:t>
            </a:r>
            <a:endParaRPr lang="en-US" sz="2400" dirty="0"/>
          </a:p>
        </p:txBody>
      </p:sp>
      <p:cxnSp>
        <p:nvCxnSpPr>
          <p:cNvPr id="6" name="Straight Arrow Connector 5"/>
          <p:cNvCxnSpPr/>
          <p:nvPr/>
        </p:nvCxnSpPr>
        <p:spPr>
          <a:xfrm>
            <a:off x="2657732" y="3123324"/>
            <a:ext cx="91087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568604" y="2674355"/>
            <a:ext cx="1937206" cy="112883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paper/thesis</a:t>
            </a:r>
            <a:endParaRPr lang="en-US" sz="2400" dirty="0"/>
          </a:p>
        </p:txBody>
      </p:sp>
      <p:cxnSp>
        <p:nvCxnSpPr>
          <p:cNvPr id="15" name="Straight Arrow Connector 14"/>
          <p:cNvCxnSpPr/>
          <p:nvPr/>
        </p:nvCxnSpPr>
        <p:spPr>
          <a:xfrm>
            <a:off x="5505810" y="3275724"/>
            <a:ext cx="91087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2852956" y="2655003"/>
            <a:ext cx="715648" cy="369332"/>
          </a:xfrm>
          <a:prstGeom prst="rect">
            <a:avLst/>
          </a:prstGeom>
        </p:spPr>
        <p:txBody>
          <a:bodyPr wrap="none">
            <a:spAutoFit/>
          </a:bodyPr>
          <a:lstStyle/>
          <a:p>
            <a:r>
              <a:rPr lang="en-US" dirty="0" smtClean="0"/>
              <a:t>Write</a:t>
            </a:r>
            <a:endParaRPr lang="en-US" dirty="0"/>
          </a:p>
        </p:txBody>
      </p:sp>
      <p:sp>
        <p:nvSpPr>
          <p:cNvPr id="23" name="Rectangle 22"/>
          <p:cNvSpPr/>
          <p:nvPr/>
        </p:nvSpPr>
        <p:spPr>
          <a:xfrm>
            <a:off x="6529613" y="2938657"/>
            <a:ext cx="1554862" cy="461665"/>
          </a:xfrm>
          <a:prstGeom prst="rect">
            <a:avLst/>
          </a:prstGeom>
        </p:spPr>
        <p:txBody>
          <a:bodyPr wrap="square">
            <a:spAutoFit/>
          </a:bodyPr>
          <a:lstStyle/>
          <a:p>
            <a:r>
              <a:rPr lang="en-US" sz="2400" dirty="0" smtClean="0"/>
              <a:t>publish</a:t>
            </a:r>
            <a:endParaRPr lang="en-US" sz="2400" dirty="0"/>
          </a:p>
        </p:txBody>
      </p:sp>
      <p:sp>
        <p:nvSpPr>
          <p:cNvPr id="24" name="Cloud 23"/>
          <p:cNvSpPr/>
          <p:nvPr/>
        </p:nvSpPr>
        <p:spPr>
          <a:xfrm>
            <a:off x="2202296" y="1288965"/>
            <a:ext cx="561179"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cxnSp>
        <p:nvCxnSpPr>
          <p:cNvPr id="25" name="Straight Arrow Connector 24"/>
          <p:cNvCxnSpPr/>
          <p:nvPr/>
        </p:nvCxnSpPr>
        <p:spPr>
          <a:xfrm flipV="1">
            <a:off x="1704036" y="1776417"/>
            <a:ext cx="650660" cy="8859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824491" y="2082529"/>
            <a:ext cx="650660" cy="604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4222373" y="2081460"/>
            <a:ext cx="505555" cy="369332"/>
          </a:xfrm>
          <a:prstGeom prst="rect">
            <a:avLst/>
          </a:prstGeom>
        </p:spPr>
        <p:txBody>
          <a:bodyPr wrap="none">
            <a:spAutoFit/>
          </a:bodyPr>
          <a:lstStyle/>
          <a:p>
            <a:r>
              <a:rPr lang="en-US" dirty="0" smtClean="0"/>
              <a:t>???</a:t>
            </a:r>
            <a:endParaRPr lang="en-US" dirty="0"/>
          </a:p>
        </p:txBody>
      </p:sp>
      <p:sp>
        <p:nvSpPr>
          <p:cNvPr id="31" name="Rectangle 30"/>
          <p:cNvSpPr/>
          <p:nvPr/>
        </p:nvSpPr>
        <p:spPr>
          <a:xfrm>
            <a:off x="2862311" y="1121811"/>
            <a:ext cx="706293" cy="369332"/>
          </a:xfrm>
          <a:prstGeom prst="rect">
            <a:avLst/>
          </a:prstGeom>
        </p:spPr>
        <p:txBody>
          <a:bodyPr wrap="none">
            <a:spAutoFit/>
          </a:bodyPr>
          <a:lstStyle/>
          <a:p>
            <a:r>
              <a:rPr lang="en-US" dirty="0" smtClean="0"/>
              <a:t>DATA</a:t>
            </a:r>
            <a:endParaRPr lang="en-US" dirty="0"/>
          </a:p>
        </p:txBody>
      </p:sp>
      <p:sp>
        <p:nvSpPr>
          <p:cNvPr id="32" name="Cloud 31"/>
          <p:cNvSpPr/>
          <p:nvPr/>
        </p:nvSpPr>
        <p:spPr>
          <a:xfrm>
            <a:off x="3053370" y="1685091"/>
            <a:ext cx="561179"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sp>
        <p:nvSpPr>
          <p:cNvPr id="33" name="Cloud 32"/>
          <p:cNvSpPr/>
          <p:nvPr/>
        </p:nvSpPr>
        <p:spPr>
          <a:xfrm>
            <a:off x="3624267" y="1106313"/>
            <a:ext cx="561179"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cxnSp>
        <p:nvCxnSpPr>
          <p:cNvPr id="34" name="Straight Arrow Connector 33"/>
          <p:cNvCxnSpPr/>
          <p:nvPr/>
        </p:nvCxnSpPr>
        <p:spPr>
          <a:xfrm flipV="1">
            <a:off x="2190692" y="2172543"/>
            <a:ext cx="862678" cy="547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Cloud 25"/>
          <p:cNvSpPr/>
          <p:nvPr/>
        </p:nvSpPr>
        <p:spPr>
          <a:xfrm>
            <a:off x="7358067" y="4148758"/>
            <a:ext cx="833433"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cxnSp>
        <p:nvCxnSpPr>
          <p:cNvPr id="28" name="Straight Arrow Connector 27"/>
          <p:cNvCxnSpPr/>
          <p:nvPr/>
        </p:nvCxnSpPr>
        <p:spPr>
          <a:xfrm>
            <a:off x="7037244" y="3400322"/>
            <a:ext cx="536707" cy="748436"/>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624267" y="4041036"/>
            <a:ext cx="3752950" cy="954107"/>
          </a:xfrm>
          <a:prstGeom prst="rect">
            <a:avLst/>
          </a:prstGeom>
          <a:noFill/>
        </p:spPr>
        <p:txBody>
          <a:bodyPr wrap="none" rtlCol="0">
            <a:spAutoFit/>
          </a:bodyPr>
          <a:lstStyle/>
          <a:p>
            <a:r>
              <a:rPr lang="en-US" sz="2800" b="1" dirty="0" smtClean="0">
                <a:solidFill>
                  <a:srgbClr val="FF0000"/>
                </a:solidFill>
              </a:rPr>
              <a:t>Intelligent software</a:t>
            </a:r>
          </a:p>
          <a:p>
            <a:r>
              <a:rPr lang="en-US" sz="2800" b="1" dirty="0">
                <a:solidFill>
                  <a:srgbClr val="FF0000"/>
                </a:solidFill>
              </a:rPr>
              <a:t>t</a:t>
            </a:r>
            <a:r>
              <a:rPr lang="en-US" sz="2800" b="1" dirty="0" smtClean="0">
                <a:solidFill>
                  <a:srgbClr val="FF0000"/>
                </a:solidFill>
              </a:rPr>
              <a:t>o read scientific papers</a:t>
            </a:r>
            <a:endParaRPr lang="en-US" sz="2800" b="1" dirty="0">
              <a:solidFill>
                <a:srgbClr val="FF0000"/>
              </a:solidFill>
            </a:endParaRPr>
          </a:p>
        </p:txBody>
      </p:sp>
      <p:sp>
        <p:nvSpPr>
          <p:cNvPr id="35" name="Rectangle 34"/>
          <p:cNvSpPr/>
          <p:nvPr/>
        </p:nvSpPr>
        <p:spPr>
          <a:xfrm>
            <a:off x="7358067" y="4148758"/>
            <a:ext cx="706293" cy="369332"/>
          </a:xfrm>
          <a:prstGeom prst="rect">
            <a:avLst/>
          </a:prstGeom>
        </p:spPr>
        <p:txBody>
          <a:bodyPr wrap="none">
            <a:spAutoFit/>
          </a:bodyPr>
          <a:lstStyle/>
          <a:p>
            <a:r>
              <a:rPr lang="en-US" dirty="0" smtClean="0"/>
              <a:t>DATA</a:t>
            </a:r>
            <a:endParaRPr lang="en-US" dirty="0"/>
          </a:p>
        </p:txBody>
      </p:sp>
      <p:sp>
        <p:nvSpPr>
          <p:cNvPr id="36" name="Rectangle 35"/>
          <p:cNvSpPr/>
          <p:nvPr/>
        </p:nvSpPr>
        <p:spPr>
          <a:xfrm>
            <a:off x="1471089" y="5189911"/>
            <a:ext cx="6008123" cy="1200328"/>
          </a:xfrm>
          <a:prstGeom prst="rect">
            <a:avLst/>
          </a:prstGeom>
        </p:spPr>
        <p:txBody>
          <a:bodyPr wrap="square">
            <a:spAutoFit/>
          </a:bodyPr>
          <a:lstStyle/>
          <a:p>
            <a:pPr algn="ctr"/>
            <a:r>
              <a:rPr lang="en-US" sz="2400" dirty="0" smtClean="0"/>
              <a:t>Publishers have tried to stop us mining it. </a:t>
            </a:r>
          </a:p>
          <a:p>
            <a:pPr algn="ctr"/>
            <a:r>
              <a:rPr lang="en-US" sz="2400" dirty="0" smtClean="0"/>
              <a:t>On 2014-06-01 IT BECAME LEGAL IN UK!</a:t>
            </a:r>
          </a:p>
          <a:p>
            <a:pPr algn="ctr"/>
            <a:r>
              <a:rPr lang="en-US" sz="2400" b="1" dirty="0" smtClean="0"/>
              <a:t>The Right To Read Is The Right To Mine</a:t>
            </a:r>
            <a:endParaRPr lang="en-US" sz="2400" b="1" dirty="0"/>
          </a:p>
        </p:txBody>
      </p:sp>
    </p:spTree>
    <p:extLst>
      <p:ext uri="{BB962C8B-B14F-4D97-AF65-F5344CB8AC3E}">
        <p14:creationId xmlns:p14="http://schemas.microsoft.com/office/powerpoint/2010/main" val="325622614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970" y="217639"/>
            <a:ext cx="7945915" cy="904172"/>
          </a:xfrm>
        </p:spPr>
        <p:txBody>
          <a:bodyPr>
            <a:normAutofit/>
          </a:bodyPr>
          <a:lstStyle/>
          <a:p>
            <a:r>
              <a:rPr lang="en-US" dirty="0" smtClean="0"/>
              <a:t>Content Mining</a:t>
            </a:r>
            <a:endParaRPr lang="en-US" dirty="0"/>
          </a:p>
        </p:txBody>
      </p:sp>
      <p:sp>
        <p:nvSpPr>
          <p:cNvPr id="9" name="TextBox 8"/>
          <p:cNvSpPr txBox="1"/>
          <p:nvPr/>
        </p:nvSpPr>
        <p:spPr>
          <a:xfrm>
            <a:off x="162455" y="2129395"/>
            <a:ext cx="8828058" cy="4031873"/>
          </a:xfrm>
          <a:prstGeom prst="rect">
            <a:avLst/>
          </a:prstGeom>
          <a:noFill/>
        </p:spPr>
        <p:txBody>
          <a:bodyPr wrap="none" rtlCol="0">
            <a:spAutoFit/>
          </a:bodyPr>
          <a:lstStyle/>
          <a:p>
            <a:pPr marL="285750" indent="-285750">
              <a:buFont typeface="Arial"/>
              <a:buChar char="•"/>
            </a:pPr>
            <a:r>
              <a:rPr lang="en-US" sz="3200" dirty="0" smtClean="0"/>
              <a:t>1,000,000 papers/year =&gt; 3,000 / day =&gt; 2 /min</a:t>
            </a:r>
          </a:p>
          <a:p>
            <a:pPr marL="285750" indent="-285750">
              <a:buFont typeface="Arial"/>
              <a:buChar char="•"/>
            </a:pPr>
            <a:r>
              <a:rPr lang="en-US" sz="3200" dirty="0" smtClean="0"/>
              <a:t>10,000+ phylogenetic trees (Ross </a:t>
            </a:r>
            <a:r>
              <a:rPr lang="en-US" sz="3200" dirty="0" err="1" smtClean="0"/>
              <a:t>Mounce</a:t>
            </a:r>
            <a:r>
              <a:rPr lang="en-US" sz="3200" dirty="0" smtClean="0"/>
              <a:t>, BBSRC)</a:t>
            </a:r>
          </a:p>
          <a:p>
            <a:pPr marL="285750" indent="-285750">
              <a:buFont typeface="Arial"/>
              <a:buChar char="•"/>
            </a:pPr>
            <a:r>
              <a:rPr lang="en-US" sz="3200" dirty="0" smtClean="0"/>
              <a:t>20,000 chemical reactions / day</a:t>
            </a:r>
          </a:p>
          <a:p>
            <a:pPr marL="285750" indent="-285750">
              <a:buFont typeface="Arial"/>
              <a:buChar char="•"/>
            </a:pPr>
            <a:r>
              <a:rPr lang="en-US" sz="3200" dirty="0" smtClean="0"/>
              <a:t>&gt;&gt; 1 million graphs, plots, bar charts, statistics</a:t>
            </a:r>
          </a:p>
          <a:p>
            <a:pPr marL="285750" indent="-285750">
              <a:buFont typeface="Arial"/>
              <a:buChar char="•"/>
            </a:pPr>
            <a:endParaRPr lang="en-US" sz="3200" dirty="0"/>
          </a:p>
          <a:p>
            <a:pPr marL="285750" indent="-285750">
              <a:buFont typeface="Arial"/>
              <a:buChar char="•"/>
            </a:pPr>
            <a:r>
              <a:rPr lang="en-US" sz="3200" dirty="0" smtClean="0"/>
              <a:t>Possible on a laptop</a:t>
            </a:r>
          </a:p>
          <a:p>
            <a:pPr marL="285750" indent="-285750">
              <a:buFont typeface="Arial"/>
              <a:buChar char="•"/>
            </a:pPr>
            <a:r>
              <a:rPr lang="en-US" sz="3200" dirty="0" smtClean="0">
                <a:hlinkClick r:id="rId2"/>
              </a:rPr>
              <a:t>http://contentmine.org</a:t>
            </a:r>
            <a:r>
              <a:rPr lang="en-US" sz="3200" dirty="0" smtClean="0"/>
              <a:t> </a:t>
            </a:r>
          </a:p>
          <a:p>
            <a:endParaRPr lang="en-US" sz="3200" dirty="0"/>
          </a:p>
        </p:txBody>
      </p:sp>
    </p:spTree>
    <p:extLst>
      <p:ext uri="{BB962C8B-B14F-4D97-AF65-F5344CB8AC3E}">
        <p14:creationId xmlns:p14="http://schemas.microsoft.com/office/powerpoint/2010/main" val="270540610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ctrTitle"/>
          </p:nvPr>
        </p:nvSpPr>
        <p:spPr>
          <a:xfrm>
            <a:off x="685800" y="336400"/>
            <a:ext cx="7772400" cy="2494400"/>
          </a:xfrm>
          <a:prstGeom prst="rect">
            <a:avLst/>
          </a:prstGeom>
        </p:spPr>
        <p:txBody>
          <a:bodyPr lIns="91425" tIns="91425" rIns="91425" bIns="91425" anchor="b" anchorCtr="0">
            <a:noAutofit/>
          </a:bodyPr>
          <a:lstStyle/>
          <a:p>
            <a:pPr>
              <a:buNone/>
            </a:pPr>
            <a:r>
              <a:rPr lang="en-GB" sz="3600"/>
              <a:t>AMI2: High-throughput extraction of semantic chemistry from the scientific literature</a:t>
            </a:r>
          </a:p>
        </p:txBody>
      </p:sp>
      <p:sp>
        <p:nvSpPr>
          <p:cNvPr id="30" name="Shape 30"/>
          <p:cNvSpPr txBox="1">
            <a:spLocks noGrp="1"/>
          </p:cNvSpPr>
          <p:nvPr>
            <p:ph type="subTitle" idx="1"/>
          </p:nvPr>
        </p:nvSpPr>
        <p:spPr>
          <a:xfrm>
            <a:off x="172126" y="2905801"/>
            <a:ext cx="8899799" cy="1046399"/>
          </a:xfrm>
          <a:prstGeom prst="rect">
            <a:avLst/>
          </a:prstGeom>
        </p:spPr>
        <p:txBody>
          <a:bodyPr lIns="91425" tIns="91425" rIns="91425" bIns="91425" anchor="t" anchorCtr="0">
            <a:noAutofit/>
          </a:bodyPr>
          <a:lstStyle/>
          <a:p>
            <a:pPr>
              <a:buNone/>
            </a:pPr>
            <a:r>
              <a:rPr lang="en-GB" dirty="0"/>
              <a:t>Andy </a:t>
            </a:r>
            <a:r>
              <a:rPr lang="en-GB" dirty="0" err="1"/>
              <a:t>Howlett</a:t>
            </a:r>
            <a:r>
              <a:rPr lang="en-GB" dirty="0"/>
              <a:t>, </a:t>
            </a:r>
            <a:r>
              <a:rPr lang="en-GB" u="sng" dirty="0"/>
              <a:t>Mark Williamson</a:t>
            </a:r>
            <a:r>
              <a:rPr lang="en-GB" dirty="0"/>
              <a:t>, Peter Murray-Rust, </a:t>
            </a:r>
            <a:r>
              <a:rPr lang="en-GB" b="1" dirty="0" smtClean="0"/>
              <a:t>Unilever </a:t>
            </a:r>
            <a:r>
              <a:rPr lang="en-GB" b="1" dirty="0"/>
              <a:t>Centre, Cambridge</a:t>
            </a:r>
            <a:r>
              <a:rPr lang="en-GB" dirty="0"/>
              <a:t> </a:t>
            </a:r>
          </a:p>
        </p:txBody>
      </p:sp>
      <p:pic>
        <p:nvPicPr>
          <p:cNvPr id="34" name="Shape 34"/>
          <p:cNvPicPr preferRelativeResize="0"/>
          <p:nvPr/>
        </p:nvPicPr>
        <p:blipFill>
          <a:blip r:embed="rId3"/>
          <a:stretch>
            <a:fillRect/>
          </a:stretch>
        </p:blipFill>
        <p:spPr>
          <a:xfrm>
            <a:off x="7150821" y="5564362"/>
            <a:ext cx="1845340" cy="1046399"/>
          </a:xfrm>
          <a:prstGeom prst="rect">
            <a:avLst/>
          </a:prstGeom>
          <a:noFill/>
          <a:ln>
            <a:noFill/>
          </a:ln>
        </p:spPr>
      </p:pic>
      <p:pic>
        <p:nvPicPr>
          <p:cNvPr id="35" name="Shape 35"/>
          <p:cNvPicPr preferRelativeResize="0"/>
          <p:nvPr/>
        </p:nvPicPr>
        <p:blipFill>
          <a:blip r:embed="rId4"/>
          <a:stretch>
            <a:fillRect/>
          </a:stretch>
        </p:blipFill>
        <p:spPr>
          <a:xfrm>
            <a:off x="81001" y="5980066"/>
            <a:ext cx="1845325" cy="509197"/>
          </a:xfrm>
          <a:prstGeom prst="rect">
            <a:avLst/>
          </a:prstGeom>
          <a:noFill/>
          <a:ln>
            <a:noFill/>
          </a:ln>
        </p:spPr>
      </p:pic>
      <p:pic>
        <p:nvPicPr>
          <p:cNvPr id="3" name="Picture 2"/>
          <p:cNvPicPr>
            <a:picLocks noChangeAspect="1"/>
          </p:cNvPicPr>
          <p:nvPr/>
        </p:nvPicPr>
        <p:blipFill>
          <a:blip r:embed="rId5"/>
          <a:stretch>
            <a:fillRect/>
          </a:stretch>
        </p:blipFill>
        <p:spPr>
          <a:xfrm>
            <a:off x="2032721" y="4820061"/>
            <a:ext cx="5118100" cy="1790700"/>
          </a:xfrm>
          <a:prstGeom prst="rect">
            <a:avLst/>
          </a:prstGeom>
        </p:spPr>
      </p:pic>
    </p:spTree>
    <p:extLst>
      <p:ext uri="{BB962C8B-B14F-4D97-AF65-F5344CB8AC3E}">
        <p14:creationId xmlns:p14="http://schemas.microsoft.com/office/powerpoint/2010/main" val="146826949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457200" y="776534"/>
            <a:ext cx="8229600" cy="1685199"/>
          </a:xfrm>
          <a:prstGeom prst="rect">
            <a:avLst/>
          </a:prstGeom>
        </p:spPr>
        <p:txBody>
          <a:bodyPr lIns="91425" tIns="91425" rIns="91425" bIns="91425" anchor="t" anchorCtr="0">
            <a:noAutofit/>
          </a:bodyPr>
          <a:lstStyle/>
          <a:p>
            <a:pPr lvl="0" algn="ctr" rtl="0">
              <a:buNone/>
            </a:pPr>
            <a:r>
              <a:rPr lang="en-GB" sz="3600" dirty="0"/>
              <a:t>AMI2 is a framework that can extract semantic data from the scientific literature.</a:t>
            </a:r>
          </a:p>
          <a:p>
            <a:endParaRPr lang="en-GB" sz="3600" dirty="0"/>
          </a:p>
          <a:p>
            <a:endParaRPr lang="en-GB" sz="3600" dirty="0"/>
          </a:p>
        </p:txBody>
      </p:sp>
      <p:pic>
        <p:nvPicPr>
          <p:cNvPr id="41" name="Shape 41"/>
          <p:cNvPicPr preferRelativeResize="0"/>
          <p:nvPr/>
        </p:nvPicPr>
        <p:blipFill>
          <a:blip r:embed="rId3"/>
          <a:stretch>
            <a:fillRect/>
          </a:stretch>
        </p:blipFill>
        <p:spPr>
          <a:xfrm>
            <a:off x="525701" y="3311334"/>
            <a:ext cx="4300451" cy="3315199"/>
          </a:xfrm>
          <a:prstGeom prst="rect">
            <a:avLst/>
          </a:prstGeom>
          <a:noFill/>
          <a:ln>
            <a:noFill/>
          </a:ln>
        </p:spPr>
      </p:pic>
      <p:pic>
        <p:nvPicPr>
          <p:cNvPr id="42" name="Shape 42"/>
          <p:cNvPicPr preferRelativeResize="0"/>
          <p:nvPr/>
        </p:nvPicPr>
        <p:blipFill>
          <a:blip r:embed="rId4"/>
          <a:stretch>
            <a:fillRect/>
          </a:stretch>
        </p:blipFill>
        <p:spPr>
          <a:xfrm>
            <a:off x="5146476" y="3311333"/>
            <a:ext cx="3835799" cy="2919432"/>
          </a:xfrm>
          <a:prstGeom prst="rect">
            <a:avLst/>
          </a:prstGeom>
          <a:noFill/>
          <a:ln>
            <a:noFill/>
          </a:ln>
        </p:spPr>
      </p:pic>
    </p:spTree>
    <p:extLst>
      <p:ext uri="{BB962C8B-B14F-4D97-AF65-F5344CB8AC3E}">
        <p14:creationId xmlns:p14="http://schemas.microsoft.com/office/powerpoint/2010/main" val="42383486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a:buNone/>
            </a:pPr>
            <a:r>
              <a:rPr lang="en-GB"/>
              <a:t>AMI2 architecture</a:t>
            </a:r>
          </a:p>
        </p:txBody>
      </p:sp>
      <p:pic>
        <p:nvPicPr>
          <p:cNvPr id="56" name="Shape 56"/>
          <p:cNvPicPr preferRelativeResize="0"/>
          <p:nvPr/>
        </p:nvPicPr>
        <p:blipFill>
          <a:blip r:embed="rId3"/>
          <a:stretch>
            <a:fillRect/>
          </a:stretch>
        </p:blipFill>
        <p:spPr>
          <a:xfrm>
            <a:off x="1451800" y="1417833"/>
            <a:ext cx="5778050" cy="5283032"/>
          </a:xfrm>
          <a:prstGeom prst="rect">
            <a:avLst/>
          </a:prstGeom>
          <a:noFill/>
          <a:ln>
            <a:noFill/>
          </a:ln>
        </p:spPr>
      </p:pic>
    </p:spTree>
    <p:extLst>
      <p:ext uri="{BB962C8B-B14F-4D97-AF65-F5344CB8AC3E}">
        <p14:creationId xmlns:p14="http://schemas.microsoft.com/office/powerpoint/2010/main" val="251743678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a:buNone/>
            </a:pPr>
            <a:r>
              <a:rPr lang="en-GB"/>
              <a:t>Visitor Design Pattern/Example</a:t>
            </a:r>
          </a:p>
        </p:txBody>
      </p:sp>
      <p:sp>
        <p:nvSpPr>
          <p:cNvPr id="62" name="Shape 62"/>
          <p:cNvSpPr txBox="1">
            <a:spLocks noGrp="1"/>
          </p:cNvSpPr>
          <p:nvPr>
            <p:ph type="body" idx="1"/>
          </p:nvPr>
        </p:nvSpPr>
        <p:spPr>
          <a:xfrm>
            <a:off x="457200" y="1600201"/>
            <a:ext cx="8229600" cy="4967599"/>
          </a:xfrm>
          <a:prstGeom prst="rect">
            <a:avLst/>
          </a:prstGeom>
        </p:spPr>
        <p:txBody>
          <a:bodyPr lIns="91425" tIns="91425" rIns="91425" bIns="91425" anchor="t" anchorCtr="0">
            <a:noAutofit/>
          </a:bodyPr>
          <a:lstStyle/>
          <a:p>
            <a:pPr lvl="0" indent="457200" rtl="0">
              <a:buNone/>
            </a:pPr>
            <a:r>
              <a:rPr lang="en-GB" b="1" dirty="0"/>
              <a:t>Visitor</a:t>
            </a:r>
            <a:r>
              <a:rPr lang="en-GB" sz="1800" dirty="0"/>
              <a:t> = </a:t>
            </a:r>
            <a:r>
              <a:rPr lang="en-GB" sz="1800" i="1" dirty="0"/>
              <a:t>something that extracts a specific type of data</a:t>
            </a:r>
          </a:p>
          <a:p>
            <a:pPr marL="457200" lvl="0" indent="0" rtl="0">
              <a:buNone/>
            </a:pPr>
            <a:r>
              <a:rPr lang="en-GB" sz="2400" dirty="0" err="1">
                <a:solidFill>
                  <a:srgbClr val="FF0000"/>
                </a:solidFill>
              </a:rPr>
              <a:t>SpeciesVisitor</a:t>
            </a:r>
            <a:r>
              <a:rPr lang="en-GB" sz="2400" dirty="0"/>
              <a:t>, </a:t>
            </a:r>
            <a:r>
              <a:rPr lang="en-GB" sz="2400" dirty="0" err="1">
                <a:solidFill>
                  <a:srgbClr val="4A86E8"/>
                </a:solidFill>
              </a:rPr>
              <a:t>ChemVisitor</a:t>
            </a:r>
            <a:r>
              <a:rPr lang="en-GB" sz="2400" dirty="0"/>
              <a:t>, </a:t>
            </a:r>
            <a:r>
              <a:rPr lang="en-GB" sz="2400" dirty="0" err="1">
                <a:solidFill>
                  <a:srgbClr val="6AA84F"/>
                </a:solidFill>
              </a:rPr>
              <a:t>PhylogeneticTreeVisitor</a:t>
            </a:r>
            <a:r>
              <a:rPr lang="en-GB" sz="2400" dirty="0"/>
              <a:t>, </a:t>
            </a:r>
            <a:r>
              <a:rPr lang="en-GB" sz="2400" dirty="0" err="1" smtClean="0"/>
              <a:t>GeoLocationVisitor</a:t>
            </a:r>
            <a:r>
              <a:rPr lang="en-GB" sz="2400" dirty="0" smtClean="0"/>
              <a:t>, </a:t>
            </a:r>
            <a:r>
              <a:rPr lang="en-GB" sz="2400" dirty="0" err="1" smtClean="0"/>
              <a:t>ClinicalTrialVisitor</a:t>
            </a:r>
            <a:r>
              <a:rPr lang="en-GB" sz="2400" dirty="0" smtClean="0"/>
              <a:t> …</a:t>
            </a:r>
            <a:endParaRPr lang="en-GB" sz="2400" dirty="0"/>
          </a:p>
          <a:p>
            <a:endParaRPr lang="en-GB" sz="2400" dirty="0"/>
          </a:p>
          <a:p>
            <a:pPr lvl="0" indent="457200" rtl="0">
              <a:buNone/>
            </a:pPr>
            <a:r>
              <a:rPr lang="en-GB" b="1" dirty="0" err="1"/>
              <a:t>Visitable</a:t>
            </a:r>
            <a:r>
              <a:rPr lang="en-GB" sz="1800" dirty="0"/>
              <a:t> = </a:t>
            </a:r>
            <a:r>
              <a:rPr lang="en-GB" sz="1800" i="1" dirty="0"/>
              <a:t>something that can have specific data extracted</a:t>
            </a:r>
          </a:p>
          <a:p>
            <a:pPr>
              <a:buNone/>
            </a:pPr>
            <a:r>
              <a:rPr lang="en-GB" dirty="0"/>
              <a:t>	</a:t>
            </a:r>
            <a:r>
              <a:rPr lang="en-GB" sz="2400" dirty="0"/>
              <a:t>PDF, SVG, Table</a:t>
            </a:r>
          </a:p>
        </p:txBody>
      </p:sp>
    </p:spTree>
    <p:extLst>
      <p:ext uri="{BB962C8B-B14F-4D97-AF65-F5344CB8AC3E}">
        <p14:creationId xmlns:p14="http://schemas.microsoft.com/office/powerpoint/2010/main" val="801370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35713"/>
            <a:ext cx="8229600" cy="662800"/>
          </a:xfrm>
          <a:prstGeom prst="rect">
            <a:avLst/>
          </a:prstGeom>
        </p:spPr>
        <p:txBody>
          <a:bodyPr lIns="91425" tIns="91425" rIns="91425" bIns="91425" anchor="b" anchorCtr="0">
            <a:noAutofit/>
          </a:bodyPr>
          <a:lstStyle/>
          <a:p>
            <a:pPr lvl="0" rtl="0">
              <a:buNone/>
            </a:pPr>
            <a:r>
              <a:rPr lang="en-GB" sz="1800" dirty="0" err="1">
                <a:solidFill>
                  <a:srgbClr val="4A86E8"/>
                </a:solidFill>
              </a:rPr>
              <a:t>ChemistryVisitor</a:t>
            </a:r>
            <a:endParaRPr lang="en-GB" sz="1800" dirty="0">
              <a:solidFill>
                <a:srgbClr val="4A86E8"/>
              </a:solidFill>
            </a:endParaRPr>
          </a:p>
        </p:txBody>
      </p:sp>
      <p:pic>
        <p:nvPicPr>
          <p:cNvPr id="76" name="Shape 76"/>
          <p:cNvPicPr preferRelativeResize="0"/>
          <p:nvPr/>
        </p:nvPicPr>
        <p:blipFill>
          <a:blip r:embed="rId3"/>
          <a:stretch>
            <a:fillRect/>
          </a:stretch>
        </p:blipFill>
        <p:spPr>
          <a:xfrm>
            <a:off x="466585" y="965784"/>
            <a:ext cx="8597648" cy="5486032"/>
          </a:xfrm>
          <a:prstGeom prst="rect">
            <a:avLst/>
          </a:prstGeom>
          <a:noFill/>
          <a:ln>
            <a:noFill/>
          </a:ln>
        </p:spPr>
      </p:pic>
      <p:sp>
        <p:nvSpPr>
          <p:cNvPr id="77" name="Shape 77"/>
          <p:cNvSpPr/>
          <p:nvPr/>
        </p:nvSpPr>
        <p:spPr>
          <a:xfrm>
            <a:off x="4320476" y="1803700"/>
            <a:ext cx="1324799" cy="358000"/>
          </a:xfrm>
          <a:prstGeom prst="rect">
            <a:avLst/>
          </a:prstGeom>
          <a:noFill/>
          <a:ln w="19050" cap="flat">
            <a:solidFill>
              <a:srgbClr val="4A86E8"/>
            </a:solidFill>
            <a:prstDash val="solid"/>
            <a:round/>
            <a:headEnd type="none" w="med" len="med"/>
            <a:tailEnd type="none" w="med" len="med"/>
          </a:ln>
        </p:spPr>
        <p:txBody>
          <a:bodyPr lIns="91425" tIns="91425" rIns="91425" bIns="91425" anchor="ctr" anchorCtr="0">
            <a:noAutofit/>
          </a:bodyPr>
          <a:lstStyle/>
          <a:p>
            <a:endParaRPr/>
          </a:p>
        </p:txBody>
      </p:sp>
      <p:sp>
        <p:nvSpPr>
          <p:cNvPr id="78" name="Shape 78"/>
          <p:cNvSpPr/>
          <p:nvPr/>
        </p:nvSpPr>
        <p:spPr>
          <a:xfrm>
            <a:off x="2199125" y="2490400"/>
            <a:ext cx="1069200" cy="268400"/>
          </a:xfrm>
          <a:prstGeom prst="rect">
            <a:avLst/>
          </a:prstGeom>
          <a:noFill/>
          <a:ln w="19050" cap="flat">
            <a:solidFill>
              <a:srgbClr val="4A86E8"/>
            </a:solidFill>
            <a:prstDash val="solid"/>
            <a:round/>
            <a:headEnd type="none" w="med" len="med"/>
            <a:tailEnd type="none" w="med" len="med"/>
          </a:ln>
        </p:spPr>
        <p:txBody>
          <a:bodyPr lIns="91425" tIns="91425" rIns="91425" bIns="91425" anchor="ctr" anchorCtr="0">
            <a:noAutofit/>
          </a:bodyPr>
          <a:lstStyle/>
          <a:p>
            <a:endParaRPr/>
          </a:p>
        </p:txBody>
      </p:sp>
      <p:sp>
        <p:nvSpPr>
          <p:cNvPr id="79" name="Shape 79"/>
          <p:cNvSpPr/>
          <p:nvPr/>
        </p:nvSpPr>
        <p:spPr>
          <a:xfrm>
            <a:off x="3591201" y="2490400"/>
            <a:ext cx="1248299" cy="268400"/>
          </a:xfrm>
          <a:prstGeom prst="rect">
            <a:avLst/>
          </a:prstGeom>
          <a:noFill/>
          <a:ln w="19050" cap="flat">
            <a:solidFill>
              <a:srgbClr val="4A86E8"/>
            </a:solidFill>
            <a:prstDash val="solid"/>
            <a:round/>
            <a:headEnd type="none" w="med" len="med"/>
            <a:tailEnd type="none" w="med" len="med"/>
          </a:ln>
        </p:spPr>
        <p:txBody>
          <a:bodyPr lIns="91425" tIns="91425" rIns="91425" bIns="91425" anchor="ctr" anchorCtr="0">
            <a:noAutofit/>
          </a:bodyPr>
          <a:lstStyle/>
          <a:p>
            <a:endParaRPr/>
          </a:p>
        </p:txBody>
      </p:sp>
      <p:sp>
        <p:nvSpPr>
          <p:cNvPr id="80" name="Shape 80"/>
          <p:cNvSpPr/>
          <p:nvPr/>
        </p:nvSpPr>
        <p:spPr>
          <a:xfrm>
            <a:off x="6577225" y="2758800"/>
            <a:ext cx="1069200" cy="268400"/>
          </a:xfrm>
          <a:prstGeom prst="rect">
            <a:avLst/>
          </a:prstGeom>
          <a:noFill/>
          <a:ln w="19050" cap="flat">
            <a:solidFill>
              <a:srgbClr val="4A86E8"/>
            </a:solidFill>
            <a:prstDash val="solid"/>
            <a:round/>
            <a:headEnd type="none" w="med" len="med"/>
            <a:tailEnd type="none" w="med" len="med"/>
          </a:ln>
        </p:spPr>
        <p:txBody>
          <a:bodyPr lIns="91425" tIns="91425" rIns="91425" bIns="91425" anchor="ctr" anchorCtr="0">
            <a:noAutofit/>
          </a:bodyPr>
          <a:lstStyle/>
          <a:p>
            <a:endParaRPr/>
          </a:p>
        </p:txBody>
      </p:sp>
      <p:sp>
        <p:nvSpPr>
          <p:cNvPr id="81" name="Shape 81"/>
          <p:cNvSpPr/>
          <p:nvPr/>
        </p:nvSpPr>
        <p:spPr>
          <a:xfrm>
            <a:off x="4497625" y="4239733"/>
            <a:ext cx="1069200" cy="268400"/>
          </a:xfrm>
          <a:prstGeom prst="rect">
            <a:avLst/>
          </a:prstGeom>
          <a:noFill/>
          <a:ln w="19050" cap="flat">
            <a:solidFill>
              <a:srgbClr val="4A86E8"/>
            </a:solidFill>
            <a:prstDash val="solid"/>
            <a:round/>
            <a:headEnd type="none" w="med" len="med"/>
            <a:tailEnd type="none" w="med" len="med"/>
          </a:ln>
        </p:spPr>
        <p:txBody>
          <a:bodyPr lIns="91425" tIns="91425" rIns="91425" bIns="91425" anchor="ctr" anchorCtr="0">
            <a:noAutofit/>
          </a:bodyPr>
          <a:lstStyle/>
          <a:p>
            <a:endParaRPr/>
          </a:p>
        </p:txBody>
      </p:sp>
      <p:sp>
        <p:nvSpPr>
          <p:cNvPr id="82" name="Shape 82"/>
          <p:cNvSpPr/>
          <p:nvPr/>
        </p:nvSpPr>
        <p:spPr>
          <a:xfrm>
            <a:off x="2252850" y="3708800"/>
            <a:ext cx="1132200" cy="268400"/>
          </a:xfrm>
          <a:prstGeom prst="rect">
            <a:avLst/>
          </a:prstGeom>
          <a:noFill/>
          <a:ln w="19050" cap="flat">
            <a:solidFill>
              <a:srgbClr val="4A86E8"/>
            </a:solidFill>
            <a:prstDash val="solid"/>
            <a:round/>
            <a:headEnd type="none" w="med" len="med"/>
            <a:tailEnd type="none" w="med" len="med"/>
          </a:ln>
        </p:spPr>
        <p:txBody>
          <a:bodyPr lIns="91425" tIns="91425" rIns="91425" bIns="91425" anchor="ctr" anchorCtr="0">
            <a:noAutofit/>
          </a:bodyPr>
          <a:lstStyle/>
          <a:p>
            <a:endParaRPr/>
          </a:p>
        </p:txBody>
      </p:sp>
      <p:sp>
        <p:nvSpPr>
          <p:cNvPr id="83" name="Shape 83"/>
          <p:cNvSpPr/>
          <p:nvPr/>
        </p:nvSpPr>
        <p:spPr>
          <a:xfrm>
            <a:off x="1280725" y="3708800"/>
            <a:ext cx="687900" cy="268400"/>
          </a:xfrm>
          <a:prstGeom prst="rect">
            <a:avLst/>
          </a:prstGeom>
          <a:noFill/>
          <a:ln w="19050" cap="flat">
            <a:solidFill>
              <a:srgbClr val="4A86E8"/>
            </a:solidFill>
            <a:prstDash val="solid"/>
            <a:round/>
            <a:headEnd type="none" w="med" len="med"/>
            <a:tailEnd type="none" w="med" len="med"/>
          </a:ln>
        </p:spPr>
        <p:txBody>
          <a:bodyPr lIns="91425" tIns="91425" rIns="91425" bIns="91425" anchor="ctr" anchorCtr="0">
            <a:noAutofit/>
          </a:bodyPr>
          <a:lstStyle/>
          <a:p>
            <a:endParaRPr/>
          </a:p>
        </p:txBody>
      </p:sp>
      <p:sp>
        <p:nvSpPr>
          <p:cNvPr id="84" name="Shape 84"/>
          <p:cNvSpPr/>
          <p:nvPr/>
        </p:nvSpPr>
        <p:spPr>
          <a:xfrm>
            <a:off x="3104251" y="4927201"/>
            <a:ext cx="3695999" cy="1496399"/>
          </a:xfrm>
          <a:prstGeom prst="rect">
            <a:avLst/>
          </a:prstGeom>
          <a:noFill/>
          <a:ln w="19050" cap="flat">
            <a:solidFill>
              <a:srgbClr val="4A86E8"/>
            </a:solidFill>
            <a:prstDash val="solid"/>
            <a:round/>
            <a:headEnd type="none" w="med" len="med"/>
            <a:tailEnd type="none" w="med" len="med"/>
          </a:ln>
        </p:spPr>
        <p:txBody>
          <a:bodyPr lIns="91425" tIns="91425" rIns="91425" bIns="91425" anchor="ctr" anchorCtr="0">
            <a:noAutofit/>
          </a:bodyPr>
          <a:lstStyle/>
          <a:p>
            <a:endParaRPr/>
          </a:p>
        </p:txBody>
      </p:sp>
      <p:sp>
        <p:nvSpPr>
          <p:cNvPr id="85" name="Shape 85"/>
          <p:cNvSpPr/>
          <p:nvPr/>
        </p:nvSpPr>
        <p:spPr>
          <a:xfrm>
            <a:off x="3104250" y="3440400"/>
            <a:ext cx="687900" cy="268400"/>
          </a:xfrm>
          <a:prstGeom prst="rect">
            <a:avLst/>
          </a:prstGeom>
          <a:noFill/>
          <a:ln w="19050" cap="flat">
            <a:solidFill>
              <a:srgbClr val="4A86E8"/>
            </a:solidFill>
            <a:prstDash val="solid"/>
            <a:round/>
            <a:headEnd type="none" w="med" len="med"/>
            <a:tailEnd type="none" w="med" len="med"/>
          </a:ln>
        </p:spPr>
        <p:txBody>
          <a:bodyPr lIns="91425" tIns="91425" rIns="91425" bIns="91425" anchor="ctr" anchorCtr="0">
            <a:noAutofit/>
          </a:bodyPr>
          <a:lstStyle/>
          <a:p>
            <a:endParaRPr/>
          </a:p>
        </p:txBody>
      </p:sp>
      <p:sp>
        <p:nvSpPr>
          <p:cNvPr id="86" name="Shape 86"/>
          <p:cNvSpPr/>
          <p:nvPr/>
        </p:nvSpPr>
        <p:spPr>
          <a:xfrm>
            <a:off x="1280726" y="3099600"/>
            <a:ext cx="617699" cy="268400"/>
          </a:xfrm>
          <a:prstGeom prst="rect">
            <a:avLst/>
          </a:prstGeom>
          <a:noFill/>
          <a:ln w="19050" cap="flat">
            <a:solidFill>
              <a:srgbClr val="4A86E8"/>
            </a:solidFill>
            <a:prstDash val="solid"/>
            <a:round/>
            <a:headEnd type="none" w="med" len="med"/>
            <a:tailEnd type="none" w="med" len="med"/>
          </a:ln>
        </p:spPr>
        <p:txBody>
          <a:bodyPr lIns="91425" tIns="91425" rIns="91425" bIns="91425" anchor="ctr" anchorCtr="0">
            <a:noAutofit/>
          </a:bodyPr>
          <a:lstStyle/>
          <a:p>
            <a:endParaRPr/>
          </a:p>
        </p:txBody>
      </p:sp>
      <p:sp>
        <p:nvSpPr>
          <p:cNvPr id="2" name="TextBox 1"/>
          <p:cNvSpPr txBox="1"/>
          <p:nvPr/>
        </p:nvSpPr>
        <p:spPr>
          <a:xfrm>
            <a:off x="1460116" y="6423600"/>
            <a:ext cx="6360786" cy="369332"/>
          </a:xfrm>
          <a:prstGeom prst="rect">
            <a:avLst/>
          </a:prstGeom>
          <a:noFill/>
        </p:spPr>
        <p:txBody>
          <a:bodyPr wrap="none" rtlCol="0">
            <a:spAutoFit/>
          </a:bodyPr>
          <a:lstStyle/>
          <a:p>
            <a:r>
              <a:rPr lang="en-US" b="1" dirty="0" smtClean="0"/>
              <a:t>Can interpret diagram or look up chemistry in </a:t>
            </a:r>
            <a:r>
              <a:rPr lang="en-US" b="1" dirty="0" err="1" smtClean="0"/>
              <a:t>PubChem</a:t>
            </a:r>
            <a:r>
              <a:rPr lang="en-US" b="1" dirty="0" smtClean="0"/>
              <a:t> or </a:t>
            </a:r>
            <a:r>
              <a:rPr lang="en-US" b="1" dirty="0" err="1" smtClean="0"/>
              <a:t>ChEBI</a:t>
            </a:r>
            <a:endParaRPr lang="en-US" b="1" dirty="0"/>
          </a:p>
        </p:txBody>
      </p:sp>
    </p:spTree>
    <p:extLst>
      <p:ext uri="{BB962C8B-B14F-4D97-AF65-F5344CB8AC3E}">
        <p14:creationId xmlns:p14="http://schemas.microsoft.com/office/powerpoint/2010/main" val="353543319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30909"/>
            <a:ext cx="8229600" cy="341094"/>
          </a:xfrm>
          <a:prstGeom prst="rect">
            <a:avLst/>
          </a:prstGeom>
        </p:spPr>
        <p:txBody>
          <a:bodyPr lIns="91425" tIns="91425" rIns="91425" bIns="91425" anchor="b" anchorCtr="0">
            <a:noAutofit/>
          </a:bodyPr>
          <a:lstStyle/>
          <a:p>
            <a:pPr lvl="0" rtl="0">
              <a:buNone/>
            </a:pPr>
            <a:r>
              <a:rPr lang="en-GB" sz="1800" b="0" dirty="0" err="1">
                <a:solidFill>
                  <a:srgbClr val="6AA84F"/>
                </a:solidFill>
              </a:rPr>
              <a:t>PhylogeneticTreeVisitor</a:t>
            </a:r>
            <a:endParaRPr lang="en-GB" sz="1800" b="0" dirty="0">
              <a:solidFill>
                <a:srgbClr val="6AA84F"/>
              </a:solidFill>
            </a:endParaRPr>
          </a:p>
        </p:txBody>
      </p:sp>
      <p:pic>
        <p:nvPicPr>
          <p:cNvPr id="92" name="Shape 92"/>
          <p:cNvPicPr preferRelativeResize="0"/>
          <p:nvPr/>
        </p:nvPicPr>
        <p:blipFill>
          <a:blip r:embed="rId3"/>
          <a:stretch>
            <a:fillRect/>
          </a:stretch>
        </p:blipFill>
        <p:spPr>
          <a:xfrm>
            <a:off x="2296424" y="372003"/>
            <a:ext cx="4598693" cy="6223895"/>
          </a:xfrm>
          <a:prstGeom prst="rect">
            <a:avLst/>
          </a:prstGeom>
          <a:noFill/>
          <a:ln>
            <a:noFill/>
          </a:ln>
        </p:spPr>
      </p:pic>
      <p:sp>
        <p:nvSpPr>
          <p:cNvPr id="93" name="Shape 93"/>
          <p:cNvSpPr/>
          <p:nvPr/>
        </p:nvSpPr>
        <p:spPr>
          <a:xfrm>
            <a:off x="2492725" y="1802033"/>
            <a:ext cx="3011100" cy="3834800"/>
          </a:xfrm>
          <a:prstGeom prst="rect">
            <a:avLst/>
          </a:prstGeom>
          <a:noFill/>
          <a:ln w="19050" cap="flat">
            <a:solidFill>
              <a:srgbClr val="6AA84F"/>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21122929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57200" y="0"/>
            <a:ext cx="8229600" cy="520679"/>
          </a:xfrm>
          <a:prstGeom prst="rect">
            <a:avLst/>
          </a:prstGeom>
        </p:spPr>
        <p:txBody>
          <a:bodyPr lIns="91425" tIns="91425" rIns="91425" bIns="91425" anchor="b" anchorCtr="0">
            <a:noAutofit/>
          </a:bodyPr>
          <a:lstStyle/>
          <a:p>
            <a:pPr>
              <a:buNone/>
            </a:pPr>
            <a:r>
              <a:rPr lang="en-GB" dirty="0">
                <a:solidFill>
                  <a:srgbClr val="FF0000"/>
                </a:solidFill>
              </a:rPr>
              <a:t>1) </a:t>
            </a:r>
            <a:r>
              <a:rPr lang="en-GB" dirty="0" err="1">
                <a:solidFill>
                  <a:srgbClr val="FF0000"/>
                </a:solidFill>
              </a:rPr>
              <a:t>SpeciesVisitor</a:t>
            </a:r>
            <a:endParaRPr lang="en-GB" dirty="0">
              <a:solidFill>
                <a:srgbClr val="FF0000"/>
              </a:solidFill>
            </a:endParaRPr>
          </a:p>
        </p:txBody>
      </p:sp>
      <p:pic>
        <p:nvPicPr>
          <p:cNvPr id="124" name="Shape 124"/>
          <p:cNvPicPr preferRelativeResize="0"/>
          <p:nvPr/>
        </p:nvPicPr>
        <p:blipFill>
          <a:blip r:embed="rId3"/>
          <a:stretch>
            <a:fillRect/>
          </a:stretch>
        </p:blipFill>
        <p:spPr>
          <a:xfrm>
            <a:off x="1278268" y="520679"/>
            <a:ext cx="7310291" cy="6241754"/>
          </a:xfrm>
          <a:prstGeom prst="rect">
            <a:avLst/>
          </a:prstGeom>
        </p:spPr>
      </p:pic>
    </p:spTree>
    <p:extLst>
      <p:ext uri="{BB962C8B-B14F-4D97-AF65-F5344CB8AC3E}">
        <p14:creationId xmlns:p14="http://schemas.microsoft.com/office/powerpoint/2010/main" val="39950476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algn="l">
              <a:buNone/>
            </a:pPr>
            <a:r>
              <a:rPr lang="en-GB">
                <a:solidFill>
                  <a:srgbClr val="3C78D8"/>
                </a:solidFill>
              </a:rPr>
              <a:t>2) ChemistryVisitor</a:t>
            </a:r>
          </a:p>
        </p:txBody>
      </p:sp>
      <p:pic>
        <p:nvPicPr>
          <p:cNvPr id="130" name="Shape 130"/>
          <p:cNvPicPr preferRelativeResize="0"/>
          <p:nvPr/>
        </p:nvPicPr>
        <p:blipFill>
          <a:blip r:embed="rId3"/>
          <a:stretch>
            <a:fillRect/>
          </a:stretch>
        </p:blipFill>
        <p:spPr>
          <a:xfrm>
            <a:off x="628651" y="2025672"/>
            <a:ext cx="3826925" cy="3915499"/>
          </a:xfrm>
          <a:prstGeom prst="rect">
            <a:avLst/>
          </a:prstGeom>
          <a:noFill/>
          <a:ln>
            <a:noFill/>
          </a:ln>
        </p:spPr>
      </p:pic>
      <p:pic>
        <p:nvPicPr>
          <p:cNvPr id="131" name="Shape 131"/>
          <p:cNvPicPr preferRelativeResize="0"/>
          <p:nvPr/>
        </p:nvPicPr>
        <p:blipFill>
          <a:blip r:embed="rId4"/>
          <a:stretch>
            <a:fillRect/>
          </a:stretch>
        </p:blipFill>
        <p:spPr>
          <a:xfrm>
            <a:off x="5221349" y="510700"/>
            <a:ext cx="2914599" cy="6269467"/>
          </a:xfrm>
          <a:prstGeom prst="rect">
            <a:avLst/>
          </a:prstGeom>
          <a:noFill/>
          <a:ln>
            <a:noFill/>
          </a:ln>
        </p:spPr>
      </p:pic>
    </p:spTree>
    <p:extLst>
      <p:ext uri="{BB962C8B-B14F-4D97-AF65-F5344CB8AC3E}">
        <p14:creationId xmlns:p14="http://schemas.microsoft.com/office/powerpoint/2010/main" val="327454690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330200"/>
            <a:ext cx="9144000" cy="6189044"/>
          </a:xfrm>
          <a:prstGeom prst="rect">
            <a:avLst/>
          </a:prstGeom>
        </p:spPr>
      </p:pic>
    </p:spTree>
    <p:extLst>
      <p:ext uri="{BB962C8B-B14F-4D97-AF65-F5344CB8AC3E}">
        <p14:creationId xmlns:p14="http://schemas.microsoft.com/office/powerpoint/2010/main" val="350713662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a:buNone/>
            </a:pPr>
            <a:r>
              <a:rPr lang="en-GB">
                <a:solidFill>
                  <a:srgbClr val="6AA84F"/>
                </a:solidFill>
              </a:rPr>
              <a:t>3) </a:t>
            </a:r>
            <a:r>
              <a:rPr lang="en-GB" b="0">
                <a:solidFill>
                  <a:srgbClr val="6AA84F"/>
                </a:solidFill>
              </a:rPr>
              <a:t>PhylogeneticTreeVisitor</a:t>
            </a:r>
          </a:p>
        </p:txBody>
      </p:sp>
      <p:pic>
        <p:nvPicPr>
          <p:cNvPr id="137" name="Shape 137"/>
          <p:cNvPicPr preferRelativeResize="0"/>
          <p:nvPr/>
        </p:nvPicPr>
        <p:blipFill>
          <a:blip r:embed="rId3"/>
          <a:stretch>
            <a:fillRect/>
          </a:stretch>
        </p:blipFill>
        <p:spPr>
          <a:xfrm>
            <a:off x="772275" y="1286900"/>
            <a:ext cx="3141375" cy="5362567"/>
          </a:xfrm>
          <a:prstGeom prst="rect">
            <a:avLst/>
          </a:prstGeom>
          <a:noFill/>
          <a:ln>
            <a:noFill/>
          </a:ln>
        </p:spPr>
      </p:pic>
      <p:pic>
        <p:nvPicPr>
          <p:cNvPr id="138" name="Shape 138"/>
          <p:cNvPicPr preferRelativeResize="0"/>
          <p:nvPr/>
        </p:nvPicPr>
        <p:blipFill>
          <a:blip r:embed="rId4"/>
          <a:stretch>
            <a:fillRect/>
          </a:stretch>
        </p:blipFill>
        <p:spPr>
          <a:xfrm>
            <a:off x="4556925" y="1286902"/>
            <a:ext cx="3734286" cy="5362567"/>
          </a:xfrm>
          <a:prstGeom prst="rect">
            <a:avLst/>
          </a:prstGeom>
          <a:noFill/>
          <a:ln>
            <a:noFill/>
          </a:ln>
        </p:spPr>
      </p:pic>
    </p:spTree>
    <p:extLst>
      <p:ext uri="{BB962C8B-B14F-4D97-AF65-F5344CB8AC3E}">
        <p14:creationId xmlns:p14="http://schemas.microsoft.com/office/powerpoint/2010/main" val="358909879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293746" y="201196"/>
            <a:ext cx="8229600" cy="590029"/>
          </a:xfrm>
          <a:prstGeom prst="rect">
            <a:avLst/>
          </a:prstGeom>
        </p:spPr>
        <p:txBody>
          <a:bodyPr lIns="91425" tIns="91425" rIns="91425" bIns="91425" anchor="b" anchorCtr="0">
            <a:noAutofit/>
          </a:bodyPr>
          <a:lstStyle/>
          <a:p>
            <a:pPr>
              <a:buNone/>
            </a:pPr>
            <a:r>
              <a:rPr lang="en-GB" sz="3600" dirty="0"/>
              <a:t>C</a:t>
            </a:r>
            <a:r>
              <a:rPr lang="en-GB" sz="3600" dirty="0" smtClean="0"/>
              <a:t>) What’s the problem with this spectrum?</a:t>
            </a:r>
            <a:endParaRPr lang="en-GB" sz="3600" dirty="0"/>
          </a:p>
        </p:txBody>
      </p:sp>
      <p:pic>
        <p:nvPicPr>
          <p:cNvPr id="198" name="Shape 198"/>
          <p:cNvPicPr preferRelativeResize="0"/>
          <p:nvPr/>
        </p:nvPicPr>
        <p:blipFill>
          <a:blip r:embed="rId3"/>
          <a:stretch>
            <a:fillRect/>
          </a:stretch>
        </p:blipFill>
        <p:spPr>
          <a:xfrm>
            <a:off x="1366375" y="1417833"/>
            <a:ext cx="6792703" cy="5444197"/>
          </a:xfrm>
          <a:prstGeom prst="rect">
            <a:avLst/>
          </a:prstGeom>
        </p:spPr>
      </p:pic>
      <p:pic>
        <p:nvPicPr>
          <p:cNvPr id="199" name="Shape 199"/>
          <p:cNvPicPr preferRelativeResize="0"/>
          <p:nvPr/>
        </p:nvPicPr>
        <p:blipFill>
          <a:blip r:embed="rId4"/>
          <a:stretch>
            <a:fillRect/>
          </a:stretch>
        </p:blipFill>
        <p:spPr>
          <a:xfrm>
            <a:off x="1163776" y="1520567"/>
            <a:ext cx="1971675" cy="1892300"/>
          </a:xfrm>
          <a:prstGeom prst="rect">
            <a:avLst/>
          </a:prstGeom>
        </p:spPr>
      </p:pic>
      <p:sp>
        <p:nvSpPr>
          <p:cNvPr id="200" name="Shape 200"/>
          <p:cNvSpPr txBox="1"/>
          <p:nvPr/>
        </p:nvSpPr>
        <p:spPr>
          <a:xfrm>
            <a:off x="2865400" y="1520567"/>
            <a:ext cx="4311000" cy="609600"/>
          </a:xfrm>
          <a:prstGeom prst="rect">
            <a:avLst/>
          </a:prstGeom>
        </p:spPr>
        <p:txBody>
          <a:bodyPr lIns="91425" tIns="91425" rIns="91425" bIns="91425" anchor="t" anchorCtr="0">
            <a:noAutofit/>
          </a:bodyPr>
          <a:lstStyle/>
          <a:p>
            <a:pPr lvl="0" rtl="0">
              <a:buNone/>
            </a:pPr>
            <a:r>
              <a:rPr lang="en-GB" sz="1800" u="sng">
                <a:solidFill>
                  <a:schemeClr val="hlink"/>
                </a:solidFill>
                <a:hlinkClick r:id="rId5"/>
              </a:rPr>
              <a:t>Org. Lett., 2011, 13 (15), pp 4084–4087</a:t>
            </a:r>
          </a:p>
          <a:p>
            <a:endParaRPr lang="en-GB" sz="1800" u="sng">
              <a:solidFill>
                <a:schemeClr val="hlink"/>
              </a:solidFill>
              <a:hlinkClick r:id="rId5"/>
            </a:endParaRPr>
          </a:p>
        </p:txBody>
      </p:sp>
      <p:sp>
        <p:nvSpPr>
          <p:cNvPr id="201" name="Shape 201"/>
          <p:cNvSpPr txBox="1"/>
          <p:nvPr/>
        </p:nvSpPr>
        <p:spPr>
          <a:xfrm>
            <a:off x="5347600" y="808233"/>
            <a:ext cx="3657600" cy="609600"/>
          </a:xfrm>
          <a:prstGeom prst="rect">
            <a:avLst/>
          </a:prstGeom>
        </p:spPr>
        <p:txBody>
          <a:bodyPr lIns="91425" tIns="91425" rIns="91425" bIns="91425" anchor="t" anchorCtr="0">
            <a:noAutofit/>
          </a:bodyPr>
          <a:lstStyle/>
          <a:p>
            <a:pPr>
              <a:buNone/>
            </a:pPr>
            <a:r>
              <a:rPr lang="en-GB" i="1" dirty="0"/>
              <a:t>Original thanks to </a:t>
            </a:r>
            <a:r>
              <a:rPr lang="en-GB" i="1" dirty="0" err="1"/>
              <a:t>ChemBark</a:t>
            </a:r>
            <a:endParaRPr lang="en-GB" i="1" dirty="0"/>
          </a:p>
        </p:txBody>
      </p:sp>
    </p:spTree>
    <p:extLst>
      <p:ext uri="{BB962C8B-B14F-4D97-AF65-F5344CB8AC3E}">
        <p14:creationId xmlns:p14="http://schemas.microsoft.com/office/powerpoint/2010/main" val="199183164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Shape 206"/>
          <p:cNvPicPr preferRelativeResize="0"/>
          <p:nvPr/>
        </p:nvPicPr>
        <p:blipFill>
          <a:blip r:embed="rId3"/>
          <a:stretch>
            <a:fillRect/>
          </a:stretch>
        </p:blipFill>
        <p:spPr>
          <a:xfrm>
            <a:off x="768100" y="907266"/>
            <a:ext cx="7607806" cy="5323051"/>
          </a:xfrm>
          <a:prstGeom prst="rect">
            <a:avLst/>
          </a:prstGeom>
        </p:spPr>
      </p:pic>
      <p:pic>
        <p:nvPicPr>
          <p:cNvPr id="207" name="Shape 207"/>
          <p:cNvPicPr preferRelativeResize="0"/>
          <p:nvPr/>
        </p:nvPicPr>
        <p:blipFill>
          <a:blip r:embed="rId4"/>
          <a:stretch>
            <a:fillRect/>
          </a:stretch>
        </p:blipFill>
        <p:spPr>
          <a:xfrm>
            <a:off x="1163776" y="1520567"/>
            <a:ext cx="1971675" cy="1892300"/>
          </a:xfrm>
          <a:prstGeom prst="rect">
            <a:avLst/>
          </a:prstGeom>
        </p:spPr>
      </p:pic>
      <p:sp>
        <p:nvSpPr>
          <p:cNvPr id="208" name="Shape 208"/>
          <p:cNvSpPr txBox="1"/>
          <p:nvPr/>
        </p:nvSpPr>
        <p:spPr>
          <a:xfrm>
            <a:off x="662975" y="747267"/>
            <a:ext cx="3657600" cy="609600"/>
          </a:xfrm>
          <a:prstGeom prst="rect">
            <a:avLst/>
          </a:prstGeom>
        </p:spPr>
        <p:txBody>
          <a:bodyPr lIns="91425" tIns="91425" rIns="91425" bIns="91425" anchor="t" anchorCtr="0">
            <a:noAutofit/>
          </a:bodyPr>
          <a:lstStyle/>
          <a:p>
            <a:pPr>
              <a:buNone/>
            </a:pPr>
            <a:r>
              <a:rPr lang="en-GB" sz="1800"/>
              <a:t>After AMI2 processing…..</a:t>
            </a:r>
          </a:p>
        </p:txBody>
      </p:sp>
      <p:sp>
        <p:nvSpPr>
          <p:cNvPr id="209" name="Shape 209"/>
          <p:cNvSpPr txBox="1"/>
          <p:nvPr/>
        </p:nvSpPr>
        <p:spPr>
          <a:xfrm>
            <a:off x="3832325" y="6405567"/>
            <a:ext cx="3657600" cy="609600"/>
          </a:xfrm>
          <a:prstGeom prst="rect">
            <a:avLst/>
          </a:prstGeom>
        </p:spPr>
        <p:txBody>
          <a:bodyPr lIns="91425" tIns="91425" rIns="91425" bIns="91425" anchor="t" anchorCtr="0">
            <a:noAutofit/>
          </a:bodyPr>
          <a:lstStyle/>
          <a:p>
            <a:pPr>
              <a:buNone/>
            </a:pPr>
            <a:r>
              <a:rPr lang="en-GB"/>
              <a:t>… AMI2 has detected a square</a:t>
            </a:r>
          </a:p>
        </p:txBody>
      </p:sp>
    </p:spTree>
    <p:extLst>
      <p:ext uri="{BB962C8B-B14F-4D97-AF65-F5344CB8AC3E}">
        <p14:creationId xmlns:p14="http://schemas.microsoft.com/office/powerpoint/2010/main" val="362999676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Shape 214"/>
          <p:cNvPicPr preferRelativeResize="0"/>
          <p:nvPr/>
        </p:nvPicPr>
        <p:blipFill>
          <a:blip r:embed="rId3"/>
          <a:stretch>
            <a:fillRect/>
          </a:stretch>
        </p:blipFill>
        <p:spPr>
          <a:xfrm>
            <a:off x="379125" y="234934"/>
            <a:ext cx="7620000" cy="6388100"/>
          </a:xfrm>
          <a:prstGeom prst="rect">
            <a:avLst/>
          </a:prstGeom>
        </p:spPr>
      </p:pic>
    </p:spTree>
    <p:extLst>
      <p:ext uri="{BB962C8B-B14F-4D97-AF65-F5344CB8AC3E}">
        <p14:creationId xmlns:p14="http://schemas.microsoft.com/office/powerpoint/2010/main" val="12688764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738852" y="902316"/>
            <a:ext cx="6932999" cy="45606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TOOLS</a:t>
            </a:r>
            <a:endParaRPr lang="en-US" sz="2400" dirty="0"/>
          </a:p>
        </p:txBody>
      </p:sp>
      <p:sp>
        <p:nvSpPr>
          <p:cNvPr id="2" name="Title 1"/>
          <p:cNvSpPr>
            <a:spLocks noGrp="1"/>
          </p:cNvSpPr>
          <p:nvPr>
            <p:ph type="title"/>
          </p:nvPr>
        </p:nvSpPr>
        <p:spPr>
          <a:xfrm>
            <a:off x="547004" y="-1856"/>
            <a:ext cx="7945915" cy="904172"/>
          </a:xfrm>
        </p:spPr>
        <p:txBody>
          <a:bodyPr/>
          <a:lstStyle/>
          <a:p>
            <a:r>
              <a:rPr lang="en-US" dirty="0" smtClean="0"/>
              <a:t>Open Notebook Science</a:t>
            </a:r>
            <a:endParaRPr lang="en-US" dirty="0"/>
          </a:p>
        </p:txBody>
      </p:sp>
      <p:cxnSp>
        <p:nvCxnSpPr>
          <p:cNvPr id="9" name="Curved Connector 8"/>
          <p:cNvCxnSpPr/>
          <p:nvPr/>
        </p:nvCxnSpPr>
        <p:spPr>
          <a:xfrm flipH="1" flipV="1">
            <a:off x="2678437" y="1835925"/>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a:off x="2525859" y="2387429"/>
            <a:ext cx="1887168" cy="551505"/>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614861" y="1034701"/>
            <a:ext cx="1796842" cy="1200328"/>
          </a:xfrm>
          <a:prstGeom prst="rect">
            <a:avLst/>
          </a:prstGeom>
        </p:spPr>
        <p:txBody>
          <a:bodyPr wrap="square">
            <a:spAutoFit/>
          </a:bodyPr>
          <a:lstStyle/>
          <a:p>
            <a:r>
              <a:rPr lang="en-US" sz="2400" dirty="0" smtClean="0"/>
              <a:t>Open engineered</a:t>
            </a:r>
          </a:p>
          <a:p>
            <a:r>
              <a:rPr lang="en-US" sz="2400" dirty="0" smtClean="0"/>
              <a:t>repository</a:t>
            </a:r>
            <a:endParaRPr lang="en-US" sz="2400" dirty="0"/>
          </a:p>
        </p:txBody>
      </p:sp>
      <p:sp>
        <p:nvSpPr>
          <p:cNvPr id="35" name="Rectangle 34"/>
          <p:cNvSpPr/>
          <p:nvPr/>
        </p:nvSpPr>
        <p:spPr>
          <a:xfrm>
            <a:off x="3129271" y="4542616"/>
            <a:ext cx="1736288" cy="830997"/>
          </a:xfrm>
          <a:prstGeom prst="rect">
            <a:avLst/>
          </a:prstGeom>
        </p:spPr>
        <p:txBody>
          <a:bodyPr wrap="square">
            <a:spAutoFit/>
          </a:bodyPr>
          <a:lstStyle/>
          <a:p>
            <a:r>
              <a:rPr lang="en-US" sz="2400" dirty="0" smtClean="0"/>
              <a:t>World</a:t>
            </a:r>
          </a:p>
          <a:p>
            <a:r>
              <a:rPr lang="en-US" sz="2400" dirty="0" smtClean="0"/>
              <a:t>community</a:t>
            </a:r>
            <a:endParaRPr lang="en-US" sz="2400" dirty="0"/>
          </a:p>
        </p:txBody>
      </p:sp>
      <p:sp>
        <p:nvSpPr>
          <p:cNvPr id="32" name="Cloud 31"/>
          <p:cNvSpPr/>
          <p:nvPr/>
        </p:nvSpPr>
        <p:spPr>
          <a:xfrm>
            <a:off x="1257260" y="1835925"/>
            <a:ext cx="2193789"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INSTRUMENT</a:t>
            </a:r>
            <a:endParaRPr lang="en-US" sz="1600" dirty="0"/>
          </a:p>
        </p:txBody>
      </p:sp>
      <p:sp>
        <p:nvSpPr>
          <p:cNvPr id="38" name="Rectangle 37"/>
          <p:cNvSpPr/>
          <p:nvPr/>
        </p:nvSpPr>
        <p:spPr>
          <a:xfrm>
            <a:off x="3067954" y="1204304"/>
            <a:ext cx="929461" cy="369332"/>
          </a:xfrm>
          <a:prstGeom prst="rect">
            <a:avLst/>
          </a:prstGeom>
        </p:spPr>
        <p:txBody>
          <a:bodyPr wrap="none">
            <a:spAutoFit/>
          </a:bodyPr>
          <a:lstStyle/>
          <a:p>
            <a:r>
              <a:rPr lang="en-US" dirty="0" smtClean="0"/>
              <a:t>validate</a:t>
            </a:r>
            <a:endParaRPr lang="en-US" dirty="0"/>
          </a:p>
        </p:txBody>
      </p:sp>
      <p:cxnSp>
        <p:nvCxnSpPr>
          <p:cNvPr id="39" name="Curved Connector 38"/>
          <p:cNvCxnSpPr/>
          <p:nvPr/>
        </p:nvCxnSpPr>
        <p:spPr>
          <a:xfrm flipH="1" flipV="1">
            <a:off x="5293875" y="2387429"/>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Cloud 39"/>
          <p:cNvSpPr/>
          <p:nvPr/>
        </p:nvSpPr>
        <p:spPr>
          <a:xfrm>
            <a:off x="4413027" y="2387429"/>
            <a:ext cx="1313655"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41" name="Rectangle 40"/>
          <p:cNvSpPr/>
          <p:nvPr/>
        </p:nvSpPr>
        <p:spPr>
          <a:xfrm>
            <a:off x="3633780" y="2455598"/>
            <a:ext cx="787896" cy="369332"/>
          </a:xfrm>
          <a:prstGeom prst="rect">
            <a:avLst/>
          </a:prstGeom>
        </p:spPr>
        <p:txBody>
          <a:bodyPr wrap="none">
            <a:spAutoFit/>
          </a:bodyPr>
          <a:lstStyle/>
          <a:p>
            <a:r>
              <a:rPr lang="en-US" dirty="0" smtClean="0"/>
              <a:t>merge</a:t>
            </a:r>
            <a:endParaRPr lang="en-US" dirty="0"/>
          </a:p>
        </p:txBody>
      </p:sp>
      <p:cxnSp>
        <p:nvCxnSpPr>
          <p:cNvPr id="42" name="Curved Connector 41"/>
          <p:cNvCxnSpPr/>
          <p:nvPr/>
        </p:nvCxnSpPr>
        <p:spPr>
          <a:xfrm flipH="1" flipV="1">
            <a:off x="3713718" y="3744236"/>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Cloud 42"/>
          <p:cNvSpPr/>
          <p:nvPr/>
        </p:nvSpPr>
        <p:spPr>
          <a:xfrm>
            <a:off x="2424716" y="3744236"/>
            <a:ext cx="1509071"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MODEL</a:t>
            </a:r>
            <a:endParaRPr lang="en-US" sz="1600" dirty="0"/>
          </a:p>
        </p:txBody>
      </p:sp>
      <p:cxnSp>
        <p:nvCxnSpPr>
          <p:cNvPr id="44" name="Curved Connector 43"/>
          <p:cNvCxnSpPr/>
          <p:nvPr/>
        </p:nvCxnSpPr>
        <p:spPr>
          <a:xfrm rot="5400000">
            <a:off x="2554692" y="2777204"/>
            <a:ext cx="1486531" cy="671646"/>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Curved Connector 45"/>
          <p:cNvCxnSpPr/>
          <p:nvPr/>
        </p:nvCxnSpPr>
        <p:spPr>
          <a:xfrm flipH="1" flipV="1">
            <a:off x="6394792" y="3609451"/>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Cloud 46"/>
          <p:cNvSpPr/>
          <p:nvPr/>
        </p:nvSpPr>
        <p:spPr>
          <a:xfrm>
            <a:off x="5513944" y="3609451"/>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cxnSp>
        <p:nvCxnSpPr>
          <p:cNvPr id="49" name="Curved Connector 48"/>
          <p:cNvCxnSpPr/>
          <p:nvPr/>
        </p:nvCxnSpPr>
        <p:spPr>
          <a:xfrm flipV="1">
            <a:off x="3713718" y="3968860"/>
            <a:ext cx="1800226" cy="32688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Cloud 23"/>
          <p:cNvSpPr/>
          <p:nvPr/>
        </p:nvSpPr>
        <p:spPr>
          <a:xfrm>
            <a:off x="3312110" y="1683473"/>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DATA</a:t>
            </a:r>
            <a:endParaRPr lang="en-US" sz="1600" dirty="0"/>
          </a:p>
        </p:txBody>
      </p:sp>
      <p:sp>
        <p:nvSpPr>
          <p:cNvPr id="29" name="Cloud 28"/>
          <p:cNvSpPr/>
          <p:nvPr/>
        </p:nvSpPr>
        <p:spPr>
          <a:xfrm>
            <a:off x="1257260" y="2595789"/>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DATA</a:t>
            </a:r>
            <a:endParaRPr lang="en-US" sz="1600" dirty="0"/>
          </a:p>
        </p:txBody>
      </p:sp>
      <p:cxnSp>
        <p:nvCxnSpPr>
          <p:cNvPr id="30" name="Curved Connector 29"/>
          <p:cNvCxnSpPr/>
          <p:nvPr/>
        </p:nvCxnSpPr>
        <p:spPr>
          <a:xfrm>
            <a:off x="2245107" y="2938934"/>
            <a:ext cx="2167920" cy="1347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4367347" y="2510955"/>
            <a:ext cx="1210225" cy="369332"/>
          </a:xfrm>
          <a:prstGeom prst="rect">
            <a:avLst/>
          </a:prstGeom>
        </p:spPr>
        <p:txBody>
          <a:bodyPr wrap="none">
            <a:spAutoFit/>
          </a:bodyPr>
          <a:lstStyle/>
          <a:p>
            <a:r>
              <a:rPr lang="en-US" dirty="0" smtClean="0"/>
              <a:t>knowledge</a:t>
            </a:r>
            <a:endParaRPr lang="en-US" dirty="0"/>
          </a:p>
        </p:txBody>
      </p:sp>
      <p:sp>
        <p:nvSpPr>
          <p:cNvPr id="34" name="Rectangle 33"/>
          <p:cNvSpPr/>
          <p:nvPr/>
        </p:nvSpPr>
        <p:spPr>
          <a:xfrm>
            <a:off x="1856533" y="3287037"/>
            <a:ext cx="1003287" cy="369332"/>
          </a:xfrm>
          <a:prstGeom prst="rect">
            <a:avLst/>
          </a:prstGeom>
        </p:spPr>
        <p:txBody>
          <a:bodyPr wrap="none">
            <a:spAutoFit/>
          </a:bodyPr>
          <a:lstStyle/>
          <a:p>
            <a:r>
              <a:rPr lang="en-US" dirty="0" smtClean="0"/>
              <a:t>calibrate</a:t>
            </a:r>
            <a:endParaRPr lang="en-US" dirty="0"/>
          </a:p>
        </p:txBody>
      </p:sp>
      <p:cxnSp>
        <p:nvCxnSpPr>
          <p:cNvPr id="37" name="Curved Connector 36"/>
          <p:cNvCxnSpPr/>
          <p:nvPr/>
        </p:nvCxnSpPr>
        <p:spPr>
          <a:xfrm rot="10800000">
            <a:off x="2245108" y="3073718"/>
            <a:ext cx="3268839" cy="670518"/>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6285744" y="2200403"/>
            <a:ext cx="218096"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 name="Straight Connector 10"/>
          <p:cNvCxnSpPr/>
          <p:nvPr/>
        </p:nvCxnSpPr>
        <p:spPr>
          <a:xfrm flipH="1">
            <a:off x="6232876" y="2938934"/>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398105" y="2938934"/>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6285744" y="2405646"/>
            <a:ext cx="218096"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2" name="Straight Connector 51"/>
          <p:cNvCxnSpPr/>
          <p:nvPr/>
        </p:nvCxnSpPr>
        <p:spPr>
          <a:xfrm flipH="1" flipV="1">
            <a:off x="6059816" y="2595888"/>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489459" y="2595888"/>
            <a:ext cx="258136" cy="0"/>
          </a:xfrm>
          <a:prstGeom prst="line">
            <a:avLst/>
          </a:prstGeom>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5022911" y="4391356"/>
            <a:ext cx="270964"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5" name="Straight Connector 54"/>
          <p:cNvCxnSpPr/>
          <p:nvPr/>
        </p:nvCxnSpPr>
        <p:spPr>
          <a:xfrm flipH="1">
            <a:off x="5022911" y="5129887"/>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188140" y="5129887"/>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5022911" y="4596599"/>
            <a:ext cx="270964"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8" name="Straight Connector 57"/>
          <p:cNvCxnSpPr/>
          <p:nvPr/>
        </p:nvCxnSpPr>
        <p:spPr>
          <a:xfrm flipH="1" flipV="1">
            <a:off x="4849851" y="4786842"/>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5216920" y="4786841"/>
            <a:ext cx="320710" cy="0"/>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269982" y="5506975"/>
            <a:ext cx="8484183" cy="1384995"/>
          </a:xfrm>
          <a:prstGeom prst="rect">
            <a:avLst/>
          </a:prstGeom>
          <a:noFill/>
        </p:spPr>
        <p:txBody>
          <a:bodyPr wrap="square" rtlCol="0">
            <a:spAutoFit/>
          </a:bodyPr>
          <a:lstStyle/>
          <a:p>
            <a:r>
              <a:rPr lang="en-US" sz="2800" dirty="0" smtClean="0"/>
              <a:t>Problems are solved communally; </a:t>
            </a:r>
          </a:p>
          <a:p>
            <a:r>
              <a:rPr lang="en-US" sz="2800" dirty="0" smtClean="0"/>
              <a:t>Nothing is needlessly duplicated; “publication“ is continuous </a:t>
            </a:r>
            <a:endParaRPr lang="en-US" sz="2800" dirty="0"/>
          </a:p>
        </p:txBody>
      </p:sp>
      <p:sp>
        <p:nvSpPr>
          <p:cNvPr id="64" name="Rectangle 63"/>
          <p:cNvSpPr/>
          <p:nvPr/>
        </p:nvSpPr>
        <p:spPr>
          <a:xfrm>
            <a:off x="7084761" y="3744237"/>
            <a:ext cx="1796842" cy="1569660"/>
          </a:xfrm>
          <a:prstGeom prst="rect">
            <a:avLst/>
          </a:prstGeom>
        </p:spPr>
        <p:txBody>
          <a:bodyPr wrap="square">
            <a:spAutoFit/>
          </a:bodyPr>
          <a:lstStyle/>
          <a:p>
            <a:r>
              <a:rPr lang="en-US" sz="2400" dirty="0" smtClean="0"/>
              <a:t>Machines and humans</a:t>
            </a:r>
          </a:p>
          <a:p>
            <a:r>
              <a:rPr lang="en-US" sz="2400" dirty="0" smtClean="0"/>
              <a:t>Working together</a:t>
            </a:r>
          </a:p>
        </p:txBody>
      </p:sp>
      <p:sp>
        <p:nvSpPr>
          <p:cNvPr id="3" name="TextBox 2"/>
          <p:cNvSpPr txBox="1"/>
          <p:nvPr/>
        </p:nvSpPr>
        <p:spPr>
          <a:xfrm>
            <a:off x="1063757" y="3744236"/>
            <a:ext cx="1294420" cy="646331"/>
          </a:xfrm>
          <a:prstGeom prst="rect">
            <a:avLst/>
          </a:prstGeom>
          <a:noFill/>
        </p:spPr>
        <p:txBody>
          <a:bodyPr wrap="none" rtlCol="0">
            <a:spAutoFit/>
          </a:bodyPr>
          <a:lstStyle/>
          <a:p>
            <a:r>
              <a:rPr lang="en-US" sz="3600" dirty="0" smtClean="0">
                <a:solidFill>
                  <a:srgbClr val="008000"/>
                </a:solidFill>
              </a:rPr>
              <a:t>CC-BY</a:t>
            </a:r>
            <a:endParaRPr lang="en-US" sz="3600" dirty="0">
              <a:solidFill>
                <a:srgbClr val="008000"/>
              </a:solidFill>
            </a:endParaRPr>
          </a:p>
        </p:txBody>
      </p:sp>
    </p:spTree>
    <p:extLst>
      <p:ext uri="{BB962C8B-B14F-4D97-AF65-F5344CB8AC3E}">
        <p14:creationId xmlns:p14="http://schemas.microsoft.com/office/powerpoint/2010/main" val="260739578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597645"/>
          </a:xfrm>
        </p:spPr>
        <p:txBody>
          <a:bodyPr>
            <a:normAutofit fontScale="90000"/>
          </a:bodyPr>
          <a:lstStyle/>
          <a:p>
            <a:r>
              <a:rPr lang="en-US" dirty="0" smtClean="0"/>
              <a:t>Thanks</a:t>
            </a:r>
            <a:endParaRPr lang="en-US" dirty="0"/>
          </a:p>
        </p:txBody>
      </p:sp>
      <p:sp>
        <p:nvSpPr>
          <p:cNvPr id="3" name="Text Placeholder 2"/>
          <p:cNvSpPr>
            <a:spLocks noGrp="1"/>
          </p:cNvSpPr>
          <p:nvPr>
            <p:ph type="body" idx="1"/>
          </p:nvPr>
        </p:nvSpPr>
        <p:spPr>
          <a:xfrm>
            <a:off x="457200" y="872282"/>
            <a:ext cx="8229600" cy="4967599"/>
          </a:xfrm>
        </p:spPr>
        <p:txBody>
          <a:bodyPr>
            <a:normAutofit fontScale="70000" lnSpcReduction="20000"/>
          </a:bodyPr>
          <a:lstStyle/>
          <a:p>
            <a:r>
              <a:rPr lang="en-US" b="1" dirty="0" smtClean="0"/>
              <a:t>BBSRC</a:t>
            </a:r>
            <a:r>
              <a:rPr lang="en-US" dirty="0" smtClean="0"/>
              <a:t> for </a:t>
            </a:r>
            <a:r>
              <a:rPr lang="en-US" i="1" dirty="0" err="1" smtClean="0"/>
              <a:t>PLUTo</a:t>
            </a:r>
            <a:r>
              <a:rPr lang="en-US" dirty="0" smtClean="0"/>
              <a:t> project (Bath)</a:t>
            </a:r>
          </a:p>
          <a:p>
            <a:r>
              <a:rPr lang="en-US" b="1" dirty="0" smtClean="0"/>
              <a:t>Unilever Research</a:t>
            </a:r>
            <a:r>
              <a:rPr lang="en-US" dirty="0" smtClean="0"/>
              <a:t> for </a:t>
            </a:r>
            <a:r>
              <a:rPr lang="en-US" i="1" dirty="0" smtClean="0"/>
              <a:t>PhD</a:t>
            </a:r>
            <a:r>
              <a:rPr lang="en-US" dirty="0" smtClean="0"/>
              <a:t> (Andy </a:t>
            </a:r>
            <a:r>
              <a:rPr lang="en-US" dirty="0" err="1" smtClean="0"/>
              <a:t>Howlett</a:t>
            </a:r>
            <a:r>
              <a:rPr lang="en-US" dirty="0" smtClean="0"/>
              <a:t>)</a:t>
            </a:r>
          </a:p>
          <a:p>
            <a:r>
              <a:rPr lang="en-US" b="1" dirty="0" err="1" smtClean="0"/>
              <a:t>TechnologyStrategyBoard</a:t>
            </a:r>
            <a:r>
              <a:rPr lang="en-US" b="1" dirty="0" smtClean="0"/>
              <a:t> </a:t>
            </a:r>
            <a:r>
              <a:rPr lang="en-US" dirty="0" smtClean="0"/>
              <a:t>/ </a:t>
            </a:r>
            <a:r>
              <a:rPr lang="en-US" dirty="0" err="1" smtClean="0"/>
              <a:t>CambridgeIP</a:t>
            </a:r>
            <a:r>
              <a:rPr lang="en-US" dirty="0" smtClean="0"/>
              <a:t> (</a:t>
            </a:r>
            <a:r>
              <a:rPr lang="en-US" i="1" dirty="0" smtClean="0"/>
              <a:t>PDRA </a:t>
            </a:r>
            <a:r>
              <a:rPr lang="en-US" dirty="0" smtClean="0"/>
              <a:t>Mark Williamson)</a:t>
            </a:r>
          </a:p>
          <a:p>
            <a:r>
              <a:rPr lang="en-US" b="1" dirty="0" err="1" smtClean="0"/>
              <a:t>Shuttleworth</a:t>
            </a:r>
            <a:r>
              <a:rPr lang="en-US" b="1" dirty="0" smtClean="0"/>
              <a:t> Foundation </a:t>
            </a:r>
            <a:r>
              <a:rPr lang="en-US" dirty="0" smtClean="0"/>
              <a:t>(</a:t>
            </a:r>
            <a:r>
              <a:rPr lang="en-US" i="1" dirty="0" smtClean="0"/>
              <a:t>Fellowship</a:t>
            </a:r>
            <a:r>
              <a:rPr lang="en-US" dirty="0" smtClean="0"/>
              <a:t> PM-R)</a:t>
            </a:r>
          </a:p>
          <a:p>
            <a:r>
              <a:rPr lang="en-US" dirty="0" smtClean="0"/>
              <a:t>Julian Huppert MP and David </a:t>
            </a:r>
            <a:r>
              <a:rPr lang="en-US" dirty="0" err="1" smtClean="0"/>
              <a:t>Willetts</a:t>
            </a:r>
            <a:r>
              <a:rPr lang="en-US" dirty="0" smtClean="0"/>
              <a:t> (support for </a:t>
            </a:r>
            <a:r>
              <a:rPr lang="en-US" i="1" dirty="0" smtClean="0"/>
              <a:t>Hargreaves copyright reform</a:t>
            </a:r>
            <a:r>
              <a:rPr lang="en-US" dirty="0" smtClean="0"/>
              <a:t>)</a:t>
            </a:r>
          </a:p>
          <a:p>
            <a:r>
              <a:rPr lang="en-US" dirty="0" smtClean="0"/>
              <a:t> </a:t>
            </a:r>
            <a:r>
              <a:rPr lang="en-US" dirty="0" err="1" smtClean="0"/>
              <a:t>Christoph</a:t>
            </a:r>
            <a:r>
              <a:rPr lang="en-US" dirty="0" smtClean="0"/>
              <a:t> Steinbeck (EBI) </a:t>
            </a:r>
            <a:r>
              <a:rPr lang="en-US" i="1" dirty="0" err="1" smtClean="0"/>
              <a:t>Metabolights</a:t>
            </a:r>
            <a:endParaRPr lang="en-US" i="1" dirty="0" smtClean="0"/>
          </a:p>
          <a:p>
            <a:r>
              <a:rPr lang="en-US" dirty="0" smtClean="0"/>
              <a:t>The </a:t>
            </a:r>
            <a:r>
              <a:rPr lang="en-US" b="1" dirty="0" err="1" smtClean="0"/>
              <a:t>ContentMine</a:t>
            </a:r>
            <a:r>
              <a:rPr lang="en-US" dirty="0" smtClean="0"/>
              <a:t> team (Michelle Brook, Ross </a:t>
            </a:r>
            <a:r>
              <a:rPr lang="en-US" dirty="0" err="1" smtClean="0"/>
              <a:t>Mounce</a:t>
            </a:r>
            <a:r>
              <a:rPr lang="en-US" dirty="0" smtClean="0"/>
              <a:t>, Jenny Molloy, Richard Smith-Unna, </a:t>
            </a:r>
            <a:r>
              <a:rPr lang="en-US" dirty="0" err="1" smtClean="0"/>
              <a:t>CottageLabs</a:t>
            </a:r>
            <a:r>
              <a:rPr lang="en-US" dirty="0" smtClean="0"/>
              <a:t>)</a:t>
            </a:r>
          </a:p>
          <a:p>
            <a:r>
              <a:rPr lang="en-US" dirty="0" smtClean="0"/>
              <a:t>The </a:t>
            </a:r>
            <a:r>
              <a:rPr lang="en-US" b="1" dirty="0" smtClean="0"/>
              <a:t>Blue Obelisk</a:t>
            </a:r>
          </a:p>
          <a:p>
            <a:r>
              <a:rPr lang="en-US" b="1" dirty="0" smtClean="0"/>
              <a:t>Open Knowledge</a:t>
            </a:r>
          </a:p>
          <a:p>
            <a:r>
              <a:rPr lang="en-US" dirty="0" smtClean="0"/>
              <a:t> Apache </a:t>
            </a:r>
            <a:r>
              <a:rPr lang="en-US" dirty="0" err="1" smtClean="0"/>
              <a:t>PDFBox</a:t>
            </a:r>
            <a:r>
              <a:rPr lang="en-US" dirty="0"/>
              <a:t> </a:t>
            </a:r>
            <a:r>
              <a:rPr lang="en-US" dirty="0" smtClean="0"/>
              <a:t>and all F/LOSS software authors</a:t>
            </a:r>
          </a:p>
          <a:p>
            <a:r>
              <a:rPr lang="en-US" dirty="0" smtClean="0"/>
              <a:t>Unilever Centre and University of Cambridge</a:t>
            </a:r>
          </a:p>
        </p:txBody>
      </p:sp>
    </p:spTree>
    <p:extLst>
      <p:ext uri="{BB962C8B-B14F-4D97-AF65-F5344CB8AC3E}">
        <p14:creationId xmlns:p14="http://schemas.microsoft.com/office/powerpoint/2010/main" val="370232670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9188"/>
            <a:ext cx="8229600" cy="751578"/>
          </a:xfrm>
        </p:spPr>
        <p:txBody>
          <a:bodyPr>
            <a:normAutofit fontScale="90000"/>
          </a:bodyPr>
          <a:lstStyle/>
          <a:p>
            <a:pPr marL="0" indent="0"/>
            <a:r>
              <a:rPr lang="en-US" dirty="0"/>
              <a:t>CLOSED </a:t>
            </a:r>
            <a:r>
              <a:rPr lang="en-US" dirty="0" smtClean="0"/>
              <a:t>ACCESS </a:t>
            </a:r>
            <a:r>
              <a:rPr lang="en-US" dirty="0"/>
              <a:t>MEANS PEOPLE DIE</a:t>
            </a:r>
          </a:p>
        </p:txBody>
      </p:sp>
      <p:sp>
        <p:nvSpPr>
          <p:cNvPr id="3" name="Text Placeholder 2"/>
          <p:cNvSpPr>
            <a:spLocks noGrp="1"/>
          </p:cNvSpPr>
          <p:nvPr>
            <p:ph type="body" idx="1"/>
          </p:nvPr>
        </p:nvSpPr>
        <p:spPr>
          <a:xfrm>
            <a:off x="89804" y="1600201"/>
            <a:ext cx="9054196" cy="4967599"/>
          </a:xfrm>
        </p:spPr>
        <p:txBody>
          <a:bodyPr>
            <a:normAutofit/>
          </a:bodyPr>
          <a:lstStyle/>
          <a:p>
            <a:r>
              <a:rPr lang="en-US" dirty="0" smtClean="0"/>
              <a:t>Create Open Notebook Science in your discipline</a:t>
            </a:r>
          </a:p>
          <a:p>
            <a:r>
              <a:rPr lang="en-US" dirty="0" smtClean="0"/>
              <a:t>Actively release data into Public Domain.</a:t>
            </a:r>
          </a:p>
          <a:p>
            <a:r>
              <a:rPr lang="en-US" dirty="0" smtClean="0"/>
              <a:t>Actively campaign against any re-use restrictions (including CC-BY-NC)</a:t>
            </a:r>
          </a:p>
          <a:p>
            <a:r>
              <a:rPr lang="en-US" dirty="0" smtClean="0"/>
              <a:t>Refuse to work with closed organizations</a:t>
            </a:r>
          </a:p>
          <a:p>
            <a:r>
              <a:rPr lang="en-US" dirty="0" smtClean="0"/>
              <a:t>Convince Academia to Open its doors</a:t>
            </a:r>
          </a:p>
          <a:p>
            <a:endParaRPr lang="en-US" dirty="0"/>
          </a:p>
          <a:p>
            <a:pPr marL="0" indent="0" algn="ctr">
              <a:buNone/>
            </a:pPr>
            <a:r>
              <a:rPr lang="en-US" sz="4300" dirty="0" smtClean="0"/>
              <a:t>CLOSED DATA MEANS PEOPLE DIE</a:t>
            </a:r>
            <a:endParaRPr lang="en-US" sz="4300" dirty="0"/>
          </a:p>
        </p:txBody>
      </p:sp>
    </p:spTree>
    <p:extLst>
      <p:ext uri="{BB962C8B-B14F-4D97-AF65-F5344CB8AC3E}">
        <p14:creationId xmlns:p14="http://schemas.microsoft.com/office/powerpoint/2010/main" val="327548702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6388" y="4773434"/>
            <a:ext cx="8595552" cy="1477328"/>
          </a:xfrm>
          <a:prstGeom prst="rect">
            <a:avLst/>
          </a:prstGeom>
        </p:spPr>
        <p:txBody>
          <a:bodyPr wrap="square">
            <a:spAutoFit/>
          </a:bodyPr>
          <a:lstStyle/>
          <a:p>
            <a:r>
              <a:rPr lang="en-US" dirty="0" smtClean="0">
                <a:hlinkClick r:id="rId2"/>
              </a:rPr>
              <a:t>http://usefulchem.blogspot.co.uk/2011/06/quest-to-determine-melting-point-of-4.html</a:t>
            </a:r>
            <a:endParaRPr lang="en-US" dirty="0" smtClean="0"/>
          </a:p>
          <a:p>
            <a:endParaRPr lang="en-US" dirty="0" smtClean="0"/>
          </a:p>
          <a:p>
            <a:r>
              <a:rPr lang="en-US" dirty="0" smtClean="0">
                <a:hlinkClick r:id="rId3"/>
              </a:rPr>
              <a:t>http://www.slideshare.net/jcbradley/minisymp2011-bradley</a:t>
            </a:r>
            <a:endParaRPr lang="en-US" dirty="0" smtClean="0"/>
          </a:p>
          <a:p>
            <a:endParaRPr lang="en-US" dirty="0"/>
          </a:p>
          <a:p>
            <a:r>
              <a:rPr lang="en-US" dirty="0" smtClean="0">
                <a:hlinkClick r:id="rId4"/>
              </a:rPr>
              <a:t>https://impactstory.org/BlueObelisk</a:t>
            </a:r>
            <a:r>
              <a:rPr lang="en-US" dirty="0" smtClean="0"/>
              <a:t> </a:t>
            </a:r>
            <a:endParaRPr lang="en-US" dirty="0"/>
          </a:p>
        </p:txBody>
      </p:sp>
      <p:sp>
        <p:nvSpPr>
          <p:cNvPr id="5" name="Rectangle 4"/>
          <p:cNvSpPr/>
          <p:nvPr/>
        </p:nvSpPr>
        <p:spPr>
          <a:xfrm>
            <a:off x="346388" y="3698513"/>
            <a:ext cx="8595552" cy="923330"/>
          </a:xfrm>
          <a:prstGeom prst="rect">
            <a:avLst/>
          </a:prstGeom>
        </p:spPr>
        <p:txBody>
          <a:bodyPr wrap="square">
            <a:spAutoFit/>
          </a:bodyPr>
          <a:lstStyle/>
          <a:p>
            <a:r>
              <a:rPr lang="en-US" dirty="0" smtClean="0">
                <a:hlinkClick r:id="rId5"/>
              </a:rPr>
              <a:t>http://www.slideshare.net/rossmounce/sharing-reusable-phylogenetic-data-were-not-there-yet</a:t>
            </a:r>
            <a:endParaRPr lang="en-US" dirty="0" smtClean="0"/>
          </a:p>
          <a:p>
            <a:endParaRPr lang="en-US" dirty="0"/>
          </a:p>
        </p:txBody>
      </p:sp>
      <p:sp>
        <p:nvSpPr>
          <p:cNvPr id="6" name="Rectangle 5"/>
          <p:cNvSpPr/>
          <p:nvPr/>
        </p:nvSpPr>
        <p:spPr>
          <a:xfrm>
            <a:off x="2286000" y="3105835"/>
            <a:ext cx="4572000" cy="923330"/>
          </a:xfrm>
          <a:prstGeom prst="rect">
            <a:avLst/>
          </a:prstGeom>
        </p:spPr>
        <p:txBody>
          <a:bodyPr>
            <a:spAutoFit/>
          </a:bodyPr>
          <a:lstStyle/>
          <a:p>
            <a:r>
              <a:rPr lang="en-US" dirty="0" smtClean="0">
                <a:hlinkClick r:id="rId6"/>
              </a:rPr>
              <a:t>http://footnote1.com/the-exploitative-economics-of-academic-publishing/</a:t>
            </a:r>
            <a:endParaRPr lang="en-US" dirty="0" smtClean="0"/>
          </a:p>
          <a:p>
            <a:endParaRPr lang="en-US" dirty="0"/>
          </a:p>
        </p:txBody>
      </p:sp>
      <p:sp>
        <p:nvSpPr>
          <p:cNvPr id="7" name="Rectangle 6"/>
          <p:cNvSpPr/>
          <p:nvPr/>
        </p:nvSpPr>
        <p:spPr>
          <a:xfrm>
            <a:off x="592548" y="2044005"/>
            <a:ext cx="4572000" cy="923330"/>
          </a:xfrm>
          <a:prstGeom prst="rect">
            <a:avLst/>
          </a:prstGeom>
        </p:spPr>
        <p:txBody>
          <a:bodyPr>
            <a:spAutoFit/>
          </a:bodyPr>
          <a:lstStyle/>
          <a:p>
            <a:r>
              <a:rPr lang="en-US" dirty="0" smtClean="0">
                <a:hlinkClick r:id="rId7"/>
              </a:rPr>
              <a:t>http://web.ornl.gov/sci/techresources/Human_Genome/publicat/BattelleReport2011.pdf</a:t>
            </a:r>
            <a:r>
              <a:rPr lang="en-US" dirty="0" smtClean="0"/>
              <a:t> </a:t>
            </a:r>
            <a:endParaRPr lang="en-US" dirty="0"/>
          </a:p>
        </p:txBody>
      </p:sp>
      <p:sp>
        <p:nvSpPr>
          <p:cNvPr id="8" name="Rectangle 7"/>
          <p:cNvSpPr/>
          <p:nvPr/>
        </p:nvSpPr>
        <p:spPr>
          <a:xfrm>
            <a:off x="346388" y="886646"/>
            <a:ext cx="4572000" cy="923330"/>
          </a:xfrm>
          <a:prstGeom prst="rect">
            <a:avLst/>
          </a:prstGeom>
        </p:spPr>
        <p:txBody>
          <a:bodyPr>
            <a:spAutoFit/>
          </a:bodyPr>
          <a:lstStyle/>
          <a:p>
            <a:r>
              <a:rPr lang="en-US" dirty="0" smtClean="0">
                <a:hlinkClick r:id="rId8"/>
              </a:rPr>
              <a:t>https://www.youtube.com/watch?v=BN8UjULNG9A&amp;feature=youtube_gdata</a:t>
            </a:r>
            <a:r>
              <a:rPr lang="en-US" dirty="0" smtClean="0"/>
              <a:t> </a:t>
            </a:r>
            <a:r>
              <a:rPr lang="en-US" dirty="0" err="1" smtClean="0"/>
              <a:t>mins</a:t>
            </a:r>
            <a:r>
              <a:rPr lang="en-US" dirty="0" smtClean="0"/>
              <a:t> 5-9</a:t>
            </a:r>
            <a:endParaRPr lang="en-US" dirty="0"/>
          </a:p>
        </p:txBody>
      </p:sp>
      <p:sp>
        <p:nvSpPr>
          <p:cNvPr id="9" name="TextBox 8"/>
          <p:cNvSpPr txBox="1"/>
          <p:nvPr/>
        </p:nvSpPr>
        <p:spPr>
          <a:xfrm>
            <a:off x="3024541" y="209505"/>
            <a:ext cx="2679590" cy="523220"/>
          </a:xfrm>
          <a:prstGeom prst="rect">
            <a:avLst/>
          </a:prstGeom>
          <a:noFill/>
        </p:spPr>
        <p:txBody>
          <a:bodyPr wrap="none" rtlCol="0">
            <a:spAutoFit/>
          </a:bodyPr>
          <a:lstStyle/>
          <a:p>
            <a:r>
              <a:rPr lang="en-US" sz="2800" b="1" dirty="0" smtClean="0"/>
              <a:t>Some references</a:t>
            </a:r>
            <a:endParaRPr lang="en-US" sz="2800" b="1" dirty="0"/>
          </a:p>
        </p:txBody>
      </p:sp>
    </p:spTree>
    <p:extLst>
      <p:ext uri="{BB962C8B-B14F-4D97-AF65-F5344CB8AC3E}">
        <p14:creationId xmlns:p14="http://schemas.microsoft.com/office/powerpoint/2010/main" val="130539260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39824"/>
            <a:ext cx="9144000" cy="6858000"/>
          </a:xfrm>
          <a:prstGeom prst="rect">
            <a:avLst/>
          </a:prstGeom>
        </p:spPr>
      </p:pic>
      <p:sp>
        <p:nvSpPr>
          <p:cNvPr id="4" name="TextBox 3"/>
          <p:cNvSpPr txBox="1"/>
          <p:nvPr/>
        </p:nvSpPr>
        <p:spPr>
          <a:xfrm>
            <a:off x="1483661" y="62874"/>
            <a:ext cx="7066057" cy="1015663"/>
          </a:xfrm>
          <a:prstGeom prst="rect">
            <a:avLst/>
          </a:prstGeom>
          <a:noFill/>
        </p:spPr>
        <p:txBody>
          <a:bodyPr wrap="none" rtlCol="0">
            <a:spAutoFit/>
          </a:bodyPr>
          <a:lstStyle/>
          <a:p>
            <a:r>
              <a:rPr lang="en-US" sz="6000" dirty="0" smtClean="0">
                <a:solidFill>
                  <a:schemeClr val="bg1"/>
                </a:solidFill>
              </a:rPr>
              <a:t>Award of Blue Obelisk </a:t>
            </a:r>
            <a:endParaRPr lang="en-US" sz="6000" dirty="0">
              <a:solidFill>
                <a:schemeClr val="bg1"/>
              </a:solidFill>
            </a:endParaRPr>
          </a:p>
        </p:txBody>
      </p:sp>
      <p:sp>
        <p:nvSpPr>
          <p:cNvPr id="5" name="TextBox 4"/>
          <p:cNvSpPr txBox="1"/>
          <p:nvPr/>
        </p:nvSpPr>
        <p:spPr>
          <a:xfrm>
            <a:off x="190121" y="6150114"/>
            <a:ext cx="4403770" cy="707886"/>
          </a:xfrm>
          <a:prstGeom prst="rect">
            <a:avLst/>
          </a:prstGeom>
          <a:noFill/>
        </p:spPr>
        <p:txBody>
          <a:bodyPr wrap="none" rtlCol="0">
            <a:spAutoFit/>
          </a:bodyPr>
          <a:lstStyle/>
          <a:p>
            <a:r>
              <a:rPr lang="en-US" sz="4000" dirty="0" smtClean="0">
                <a:solidFill>
                  <a:srgbClr val="FFFF00"/>
                </a:solidFill>
              </a:rPr>
              <a:t>Jean-Claude Bradley </a:t>
            </a:r>
            <a:endParaRPr lang="en-US" sz="4000" dirty="0">
              <a:solidFill>
                <a:srgbClr val="FFFF00"/>
              </a:solidFill>
            </a:endParaRPr>
          </a:p>
        </p:txBody>
      </p:sp>
      <p:sp>
        <p:nvSpPr>
          <p:cNvPr id="6" name="TextBox 5"/>
          <p:cNvSpPr txBox="1"/>
          <p:nvPr/>
        </p:nvSpPr>
        <p:spPr>
          <a:xfrm>
            <a:off x="5244851" y="6177786"/>
            <a:ext cx="3782656" cy="707886"/>
          </a:xfrm>
          <a:prstGeom prst="rect">
            <a:avLst/>
          </a:prstGeom>
          <a:noFill/>
        </p:spPr>
        <p:txBody>
          <a:bodyPr wrap="none" rtlCol="0">
            <a:spAutoFit/>
          </a:bodyPr>
          <a:lstStyle/>
          <a:p>
            <a:r>
              <a:rPr lang="en-US" sz="4000" dirty="0" err="1" smtClean="0">
                <a:solidFill>
                  <a:srgbClr val="FFFF00"/>
                </a:solidFill>
              </a:rPr>
              <a:t>Egon</a:t>
            </a:r>
            <a:r>
              <a:rPr lang="en-US" sz="4000" dirty="0" smtClean="0">
                <a:solidFill>
                  <a:srgbClr val="FFFF00"/>
                </a:solidFill>
              </a:rPr>
              <a:t> </a:t>
            </a:r>
            <a:r>
              <a:rPr lang="en-US" sz="4000" dirty="0" err="1" smtClean="0">
                <a:solidFill>
                  <a:srgbClr val="FFFF00"/>
                </a:solidFill>
              </a:rPr>
              <a:t>Willighagen</a:t>
            </a:r>
            <a:endParaRPr lang="en-US" sz="4000" dirty="0">
              <a:solidFill>
                <a:srgbClr val="FFFF00"/>
              </a:solidFill>
            </a:endParaRPr>
          </a:p>
        </p:txBody>
      </p:sp>
    </p:spTree>
    <p:extLst>
      <p:ext uri="{BB962C8B-B14F-4D97-AF65-F5344CB8AC3E}">
        <p14:creationId xmlns:p14="http://schemas.microsoft.com/office/powerpoint/2010/main" val="9667601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004" y="173354"/>
            <a:ext cx="7945915" cy="904172"/>
          </a:xfrm>
        </p:spPr>
        <p:txBody>
          <a:bodyPr>
            <a:normAutofit fontScale="90000"/>
          </a:bodyPr>
          <a:lstStyle/>
          <a:p>
            <a:r>
              <a:rPr lang="en-US" dirty="0" smtClean="0"/>
              <a:t>Traditional Research and Publication</a:t>
            </a:r>
            <a:endParaRPr lang="en-US" dirty="0"/>
          </a:p>
        </p:txBody>
      </p:sp>
      <p:sp>
        <p:nvSpPr>
          <p:cNvPr id="4" name="Oval 3"/>
          <p:cNvSpPr/>
          <p:nvPr/>
        </p:nvSpPr>
        <p:spPr>
          <a:xfrm>
            <a:off x="547004" y="3466038"/>
            <a:ext cx="2368008" cy="8979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“Lab” work</a:t>
            </a:r>
            <a:endParaRPr lang="en-US" sz="2400" dirty="0"/>
          </a:p>
        </p:txBody>
      </p:sp>
      <p:cxnSp>
        <p:nvCxnSpPr>
          <p:cNvPr id="6" name="Straight Arrow Connector 5"/>
          <p:cNvCxnSpPr/>
          <p:nvPr/>
        </p:nvCxnSpPr>
        <p:spPr>
          <a:xfrm>
            <a:off x="2719788" y="3902180"/>
            <a:ext cx="91087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630660" y="3453211"/>
            <a:ext cx="1937206" cy="112883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paper/thesis</a:t>
            </a:r>
            <a:endParaRPr lang="en-US" sz="2400" dirty="0"/>
          </a:p>
        </p:txBody>
      </p:sp>
      <p:cxnSp>
        <p:nvCxnSpPr>
          <p:cNvPr id="9" name="Curved Connector 8"/>
          <p:cNvCxnSpPr>
            <a:stCxn id="7" idx="6"/>
            <a:endCxn id="7" idx="7"/>
          </p:cNvCxnSpPr>
          <p:nvPr/>
        </p:nvCxnSpPr>
        <p:spPr>
          <a:xfrm flipH="1" flipV="1">
            <a:off x="5284169" y="3618525"/>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567866" y="4054580"/>
            <a:ext cx="91087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2915012" y="3433859"/>
            <a:ext cx="715648" cy="369332"/>
          </a:xfrm>
          <a:prstGeom prst="rect">
            <a:avLst/>
          </a:prstGeom>
        </p:spPr>
        <p:txBody>
          <a:bodyPr wrap="none">
            <a:spAutoFit/>
          </a:bodyPr>
          <a:lstStyle/>
          <a:p>
            <a:r>
              <a:rPr lang="en-US" dirty="0" smtClean="0"/>
              <a:t>Write</a:t>
            </a:r>
            <a:endParaRPr lang="en-US" dirty="0"/>
          </a:p>
        </p:txBody>
      </p:sp>
      <p:sp>
        <p:nvSpPr>
          <p:cNvPr id="17" name="Rectangle 16"/>
          <p:cNvSpPr/>
          <p:nvPr/>
        </p:nvSpPr>
        <p:spPr>
          <a:xfrm>
            <a:off x="5210042" y="2778115"/>
            <a:ext cx="870626" cy="369332"/>
          </a:xfrm>
          <a:prstGeom prst="rect">
            <a:avLst/>
          </a:prstGeom>
        </p:spPr>
        <p:txBody>
          <a:bodyPr wrap="none">
            <a:spAutoFit/>
          </a:bodyPr>
          <a:lstStyle/>
          <a:p>
            <a:r>
              <a:rPr lang="en-US" dirty="0" smtClean="0"/>
              <a:t>rewrite</a:t>
            </a:r>
            <a:endParaRPr lang="en-US" dirty="0"/>
          </a:p>
        </p:txBody>
      </p:sp>
      <p:cxnSp>
        <p:nvCxnSpPr>
          <p:cNvPr id="20" name="Curved Connector 19"/>
          <p:cNvCxnSpPr/>
          <p:nvPr/>
        </p:nvCxnSpPr>
        <p:spPr>
          <a:xfrm flipH="1">
            <a:off x="2219449" y="4017629"/>
            <a:ext cx="3348417" cy="346347"/>
          </a:xfrm>
          <a:prstGeom prst="curvedConnector5">
            <a:avLst>
              <a:gd name="adj1" fmla="val -6827"/>
              <a:gd name="adj2" fmla="val 228966"/>
              <a:gd name="adj3" fmla="val 99617"/>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2954723" y="4922045"/>
            <a:ext cx="1582484" cy="369332"/>
          </a:xfrm>
          <a:prstGeom prst="rect">
            <a:avLst/>
          </a:prstGeom>
        </p:spPr>
        <p:txBody>
          <a:bodyPr wrap="none">
            <a:spAutoFit/>
          </a:bodyPr>
          <a:lstStyle/>
          <a:p>
            <a:r>
              <a:rPr lang="en-US" dirty="0" smtClean="0"/>
              <a:t>Re-experiment</a:t>
            </a:r>
            <a:endParaRPr lang="en-US" dirty="0"/>
          </a:p>
        </p:txBody>
      </p:sp>
      <p:sp>
        <p:nvSpPr>
          <p:cNvPr id="23" name="Rectangle 22"/>
          <p:cNvSpPr/>
          <p:nvPr/>
        </p:nvSpPr>
        <p:spPr>
          <a:xfrm>
            <a:off x="6591669" y="3717513"/>
            <a:ext cx="1554862" cy="461665"/>
          </a:xfrm>
          <a:prstGeom prst="rect">
            <a:avLst/>
          </a:prstGeom>
        </p:spPr>
        <p:txBody>
          <a:bodyPr wrap="square">
            <a:spAutoFit/>
          </a:bodyPr>
          <a:lstStyle/>
          <a:p>
            <a:r>
              <a:rPr lang="en-US" sz="2400" dirty="0" smtClean="0"/>
              <a:t>publish</a:t>
            </a:r>
            <a:endParaRPr lang="en-US" sz="2400" dirty="0"/>
          </a:p>
        </p:txBody>
      </p:sp>
      <p:sp>
        <p:nvSpPr>
          <p:cNvPr id="24" name="Cloud 23"/>
          <p:cNvSpPr/>
          <p:nvPr/>
        </p:nvSpPr>
        <p:spPr>
          <a:xfrm>
            <a:off x="2264352" y="2067821"/>
            <a:ext cx="561179"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cxnSp>
        <p:nvCxnSpPr>
          <p:cNvPr id="25" name="Straight Arrow Connector 24"/>
          <p:cNvCxnSpPr/>
          <p:nvPr/>
        </p:nvCxnSpPr>
        <p:spPr>
          <a:xfrm flipV="1">
            <a:off x="1766092" y="2555273"/>
            <a:ext cx="650660" cy="8859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886547" y="2861385"/>
            <a:ext cx="650660" cy="604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4284429" y="2860316"/>
            <a:ext cx="505555" cy="369332"/>
          </a:xfrm>
          <a:prstGeom prst="rect">
            <a:avLst/>
          </a:prstGeom>
        </p:spPr>
        <p:txBody>
          <a:bodyPr wrap="none">
            <a:spAutoFit/>
          </a:bodyPr>
          <a:lstStyle/>
          <a:p>
            <a:r>
              <a:rPr lang="en-US" dirty="0" smtClean="0"/>
              <a:t>???</a:t>
            </a:r>
            <a:endParaRPr lang="en-US" dirty="0"/>
          </a:p>
        </p:txBody>
      </p:sp>
      <p:sp>
        <p:nvSpPr>
          <p:cNvPr id="30" name="Rectangle 29"/>
          <p:cNvSpPr/>
          <p:nvPr/>
        </p:nvSpPr>
        <p:spPr>
          <a:xfrm>
            <a:off x="818638" y="4499332"/>
            <a:ext cx="2296788" cy="461665"/>
          </a:xfrm>
          <a:prstGeom prst="rect">
            <a:avLst/>
          </a:prstGeom>
        </p:spPr>
        <p:txBody>
          <a:bodyPr wrap="square">
            <a:spAutoFit/>
          </a:bodyPr>
          <a:lstStyle/>
          <a:p>
            <a:r>
              <a:rPr lang="en-US" sz="2400" i="1" dirty="0" smtClean="0"/>
              <a:t>Validation??</a:t>
            </a:r>
            <a:endParaRPr lang="en-US" sz="2400" i="1" dirty="0"/>
          </a:p>
        </p:txBody>
      </p:sp>
      <p:sp>
        <p:nvSpPr>
          <p:cNvPr id="31" name="Rectangle 30"/>
          <p:cNvSpPr/>
          <p:nvPr/>
        </p:nvSpPr>
        <p:spPr>
          <a:xfrm>
            <a:off x="2924367" y="1900667"/>
            <a:ext cx="706293" cy="369332"/>
          </a:xfrm>
          <a:prstGeom prst="rect">
            <a:avLst/>
          </a:prstGeom>
        </p:spPr>
        <p:txBody>
          <a:bodyPr wrap="none">
            <a:spAutoFit/>
          </a:bodyPr>
          <a:lstStyle/>
          <a:p>
            <a:r>
              <a:rPr lang="en-US" dirty="0" smtClean="0"/>
              <a:t>DATA</a:t>
            </a:r>
            <a:endParaRPr lang="en-US" dirty="0"/>
          </a:p>
        </p:txBody>
      </p:sp>
      <p:sp>
        <p:nvSpPr>
          <p:cNvPr id="32" name="Cloud 31"/>
          <p:cNvSpPr/>
          <p:nvPr/>
        </p:nvSpPr>
        <p:spPr>
          <a:xfrm>
            <a:off x="3115426" y="2463947"/>
            <a:ext cx="561179"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sp>
        <p:nvSpPr>
          <p:cNvPr id="33" name="Cloud 32"/>
          <p:cNvSpPr/>
          <p:nvPr/>
        </p:nvSpPr>
        <p:spPr>
          <a:xfrm>
            <a:off x="3686323" y="1885169"/>
            <a:ext cx="561179"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cxnSp>
        <p:nvCxnSpPr>
          <p:cNvPr id="34" name="Straight Arrow Connector 33"/>
          <p:cNvCxnSpPr/>
          <p:nvPr/>
        </p:nvCxnSpPr>
        <p:spPr>
          <a:xfrm flipV="1">
            <a:off x="2252748" y="2951399"/>
            <a:ext cx="862678" cy="547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209325" y="3453211"/>
            <a:ext cx="1937206" cy="1128836"/>
          </a:xfrm>
          <a:prstGeom prst="ellipse">
            <a:avLst/>
          </a:prstGeom>
          <a:noFill/>
          <a:ln w="76200" cmpd="sng">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38" name="TextBox 37"/>
          <p:cNvSpPr txBox="1"/>
          <p:nvPr/>
        </p:nvSpPr>
        <p:spPr>
          <a:xfrm>
            <a:off x="6080668" y="4719187"/>
            <a:ext cx="2841593" cy="954107"/>
          </a:xfrm>
          <a:prstGeom prst="rect">
            <a:avLst/>
          </a:prstGeom>
          <a:noFill/>
        </p:spPr>
        <p:txBody>
          <a:bodyPr wrap="none" rtlCol="0">
            <a:spAutoFit/>
          </a:bodyPr>
          <a:lstStyle/>
          <a:p>
            <a:r>
              <a:rPr lang="en-US" sz="2800" b="1" dirty="0" smtClean="0">
                <a:solidFill>
                  <a:srgbClr val="FF0000"/>
                </a:solidFill>
              </a:rPr>
              <a:t>output  “belongs” </a:t>
            </a:r>
          </a:p>
          <a:p>
            <a:r>
              <a:rPr lang="en-US" sz="2800" b="1" dirty="0" smtClean="0">
                <a:solidFill>
                  <a:srgbClr val="FF0000"/>
                </a:solidFill>
              </a:rPr>
              <a:t>to publisher</a:t>
            </a:r>
            <a:endParaRPr lang="en-US" sz="2800" b="1" dirty="0">
              <a:solidFill>
                <a:srgbClr val="FF0000"/>
              </a:solidFill>
            </a:endParaRPr>
          </a:p>
        </p:txBody>
      </p:sp>
      <p:sp>
        <p:nvSpPr>
          <p:cNvPr id="26" name="Oval 25"/>
          <p:cNvSpPr/>
          <p:nvPr/>
        </p:nvSpPr>
        <p:spPr>
          <a:xfrm>
            <a:off x="320366" y="1632589"/>
            <a:ext cx="5760302" cy="4221711"/>
          </a:xfrm>
          <a:prstGeom prst="ellipse">
            <a:avLst/>
          </a:prstGeom>
          <a:noFill/>
          <a:ln w="76200" cmpd="sng">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151705267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0472"/>
          </a:xfrm>
        </p:spPr>
        <p:txBody>
          <a:bodyPr>
            <a:normAutofit fontScale="90000"/>
          </a:bodyPr>
          <a:lstStyle/>
          <a:p>
            <a:r>
              <a:rPr lang="en-US" dirty="0" smtClean="0"/>
              <a:t>Elsevier wants to control Open Data</a:t>
            </a:r>
            <a:endParaRPr lang="en-US" dirty="0"/>
          </a:p>
        </p:txBody>
      </p:sp>
      <p:pic>
        <p:nvPicPr>
          <p:cNvPr id="4" name="Picture 3"/>
          <p:cNvPicPr>
            <a:picLocks noChangeAspect="1"/>
          </p:cNvPicPr>
          <p:nvPr/>
        </p:nvPicPr>
        <p:blipFill>
          <a:blip r:embed="rId2"/>
          <a:stretch>
            <a:fillRect/>
          </a:stretch>
        </p:blipFill>
        <p:spPr>
          <a:xfrm>
            <a:off x="0" y="1402096"/>
            <a:ext cx="9144000" cy="5589535"/>
          </a:xfrm>
          <a:prstGeom prst="rect">
            <a:avLst/>
          </a:prstGeom>
        </p:spPr>
      </p:pic>
      <p:sp>
        <p:nvSpPr>
          <p:cNvPr id="5" name="Rectangle 4"/>
          <p:cNvSpPr/>
          <p:nvPr/>
        </p:nvSpPr>
        <p:spPr>
          <a:xfrm>
            <a:off x="359216" y="5759630"/>
            <a:ext cx="8531407" cy="91440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34748" y="4324704"/>
            <a:ext cx="2609759" cy="369332"/>
          </a:xfrm>
          <a:prstGeom prst="rect">
            <a:avLst/>
          </a:prstGeom>
          <a:noFill/>
        </p:spPr>
        <p:txBody>
          <a:bodyPr wrap="none" rtlCol="0">
            <a:spAutoFit/>
          </a:bodyPr>
          <a:lstStyle/>
          <a:p>
            <a:r>
              <a:rPr lang="en-US" dirty="0" smtClean="0"/>
              <a:t>[asked by Michelle Brook]</a:t>
            </a:r>
            <a:endParaRPr lang="en-US" dirty="0"/>
          </a:p>
        </p:txBody>
      </p:sp>
    </p:spTree>
    <p:extLst>
      <p:ext uri="{BB962C8B-B14F-4D97-AF65-F5344CB8AC3E}">
        <p14:creationId xmlns:p14="http://schemas.microsoft.com/office/powerpoint/2010/main" val="631375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2984</TotalTime>
  <Words>2854</Words>
  <Application>Microsoft Macintosh PowerPoint</Application>
  <PresentationFormat>On-screen Show (4:3)</PresentationFormat>
  <Paragraphs>381</Paragraphs>
  <Slides>67</Slides>
  <Notes>13</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Open Notebook Science</vt:lpstr>
      <vt:lpstr>Overview</vt:lpstr>
      <vt:lpstr>PowerPoint Presentation</vt:lpstr>
      <vt:lpstr>PowerPoint Presentation</vt:lpstr>
      <vt:lpstr>PowerPoint Presentation</vt:lpstr>
      <vt:lpstr>PowerPoint Presentation</vt:lpstr>
      <vt:lpstr>PowerPoint Presentation</vt:lpstr>
      <vt:lpstr>Traditional Research and Publication</vt:lpstr>
      <vt:lpstr>Elsevier wants to control Open Data</vt:lpstr>
      <vt:lpstr>MLB – 300 seconds</vt:lpstr>
      <vt:lpstr>Free/Open Software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Notebook Science</vt:lpstr>
      <vt:lpstr>PowerPoint Presentation</vt:lpstr>
      <vt:lpstr>PowerPoint Presentation</vt:lpstr>
      <vt:lpstr>The economic value of data</vt:lpstr>
      <vt:lpstr>PowerPoint Presentation</vt:lpstr>
      <vt:lpstr>PowerPoint Presentation</vt:lpstr>
      <vt:lpstr>Citizens pay $400,000,000,000</vt:lpstr>
      <vt:lpstr>Where is the Digital Enlightenment?</vt:lpstr>
      <vt:lpstr>PowerPoint Presentation</vt:lpstr>
      <vt:lpstr>PowerPoint Presentation</vt:lpstr>
      <vt:lpstr>“Free” and “Open”</vt:lpstr>
      <vt:lpstr>4 Freedoms (Richard Stallman)</vt:lpstr>
      <vt:lpstr>Critical Historical Open Events</vt:lpstr>
      <vt:lpstr>PowerPoint Presentation</vt:lpstr>
      <vt:lpstr>PowerPoint Presentation</vt:lpstr>
      <vt:lpstr>PowerPoint Presentation</vt:lpstr>
      <vt:lpstr>Authors don’t deposit data (Ross Mounce)</vt:lpstr>
      <vt:lpstr>PowerPoint Presentation</vt:lpstr>
      <vt:lpstr>PowerPoint Presentation</vt:lpstr>
      <vt:lpstr>PowerPoint Presentation</vt:lpstr>
      <vt:lpstr>Mendeley From Wikipedia, the free encyclopedia</vt:lpstr>
      <vt:lpstr>Panton Principles for Open Data in science(2010)</vt:lpstr>
      <vt:lpstr>Panton Authors and Fellows</vt:lpstr>
      <vt:lpstr>PowerPoint Presentation</vt:lpstr>
      <vt:lpstr>PowerPoint Presentation</vt:lpstr>
      <vt:lpstr>PowerPoint Presentation</vt:lpstr>
      <vt:lpstr>PowerPoint Presentation</vt:lpstr>
      <vt:lpstr>PowerPoint Presentation</vt:lpstr>
      <vt:lpstr>PowerPoint Presentation</vt:lpstr>
      <vt:lpstr>Open Notebook Science</vt:lpstr>
      <vt:lpstr>Traditional Research and Publication</vt:lpstr>
      <vt:lpstr>Content Mining (TDM) </vt:lpstr>
      <vt:lpstr>Content Mining</vt:lpstr>
      <vt:lpstr>AMI2: High-throughput extraction of semantic chemistry from the scientific literature</vt:lpstr>
      <vt:lpstr>PowerPoint Presentation</vt:lpstr>
      <vt:lpstr>AMI2 architecture</vt:lpstr>
      <vt:lpstr>Visitor Design Pattern/Example</vt:lpstr>
      <vt:lpstr>ChemistryVisitor</vt:lpstr>
      <vt:lpstr>PhylogeneticTreeVisitor</vt:lpstr>
      <vt:lpstr>1) SpeciesVisitor</vt:lpstr>
      <vt:lpstr>2) ChemistryVisitor</vt:lpstr>
      <vt:lpstr>3) PhylogeneticTreeVisitor</vt:lpstr>
      <vt:lpstr>C) What’s the problem with this spectrum?</vt:lpstr>
      <vt:lpstr>PowerPoint Presentation</vt:lpstr>
      <vt:lpstr>PowerPoint Presentation</vt:lpstr>
      <vt:lpstr>Open Notebook Science</vt:lpstr>
      <vt:lpstr>Thanks</vt:lpstr>
      <vt:lpstr>CLOSED ACCESS MEANS PEOPLE DIE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Murray-Rust</dc:creator>
  <cp:lastModifiedBy>Peter Murray-Rust</cp:lastModifiedBy>
  <cp:revision>80</cp:revision>
  <dcterms:created xsi:type="dcterms:W3CDTF">2014-05-14T06:19:06Z</dcterms:created>
  <dcterms:modified xsi:type="dcterms:W3CDTF">2014-06-11T22:33:06Z</dcterms:modified>
</cp:coreProperties>
</file>